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>
        <p:scale>
          <a:sx n="100" d="100"/>
          <a:sy n="100" d="100"/>
        </p:scale>
        <p:origin x="902" y="-8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962" y="71627"/>
            <a:ext cx="1001245" cy="109270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95616" y="71627"/>
            <a:ext cx="1263396" cy="10927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72742" y="20827"/>
            <a:ext cx="5321300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50795" y="1210157"/>
            <a:ext cx="5042408" cy="2037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www.youtube.com/watch?v=3foLwLdnBdQ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www.youtube.com/watch?v=P_0rrYCSr_o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10" Type="http://schemas.openxmlformats.org/officeDocument/2006/relationships/image" Target="../media/image1.jpg"/><Relationship Id="rId4" Type="http://schemas.openxmlformats.org/officeDocument/2006/relationships/hyperlink" Target="https://www.youtube.com/watch?v=J4903haqRl8" TargetMode="External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m.gujarat.gov.in/" TargetMode="External"/><Relationship Id="rId2" Type="http://schemas.openxmlformats.org/officeDocument/2006/relationships/hyperlink" Target="mailto:gopal.jee@utu.ac.i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gbibt.edu.in/nbtcbcut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7371" y="143255"/>
            <a:ext cx="2786380" cy="35687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203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60"/>
              </a:spcBef>
            </a:pPr>
            <a:r>
              <a:rPr sz="10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T</a:t>
            </a:r>
            <a:r>
              <a:rPr sz="10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he</a:t>
            </a:r>
            <a:r>
              <a:rPr sz="1000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S</a:t>
            </a:r>
            <a:r>
              <a:rPr sz="10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1000" b="1" dirty="0">
                <a:solidFill>
                  <a:srgbClr val="FFFF00"/>
                </a:solidFill>
                <a:latin typeface="Times New Roman"/>
                <a:cs typeface="Times New Roman"/>
              </a:rPr>
              <a:t>o</a:t>
            </a:r>
            <a:r>
              <a:rPr sz="10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</a:t>
            </a:r>
            <a:r>
              <a:rPr sz="10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s</a:t>
            </a:r>
            <a:r>
              <a:rPr sz="1000" b="1" dirty="0">
                <a:solidFill>
                  <a:srgbClr val="FFFF00"/>
                </a:solidFill>
                <a:latin typeface="Times New Roman"/>
                <a:cs typeface="Times New Roman"/>
              </a:rPr>
              <a:t>or</a:t>
            </a:r>
            <a:r>
              <a:rPr sz="10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Gujarat</a:t>
            </a:r>
            <a:r>
              <a:rPr sz="10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sz="10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Biotechnology Mission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57371" y="2421635"/>
            <a:ext cx="2726690" cy="43434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60325" rIns="0" bIns="0" rtlCol="0">
            <a:spAutoFit/>
          </a:bodyPr>
          <a:lstStyle/>
          <a:p>
            <a:pPr marL="92075" marR="412750">
              <a:lnSpc>
                <a:spcPct val="100000"/>
              </a:lnSpc>
              <a:spcBef>
                <a:spcPts val="475"/>
              </a:spcBef>
            </a:pPr>
            <a:r>
              <a:rPr sz="10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The</a:t>
            </a:r>
            <a:r>
              <a:rPr sz="1000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Organizer:</a:t>
            </a:r>
            <a:r>
              <a:rPr sz="1000" b="1" spc="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Uka</a:t>
            </a:r>
            <a:r>
              <a:rPr sz="1000" b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Tarsadia University </a:t>
            </a:r>
            <a:r>
              <a:rPr sz="1000" b="1" spc="-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(UGC</a:t>
            </a:r>
            <a:r>
              <a:rPr sz="10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approved</a:t>
            </a:r>
            <a:r>
              <a:rPr sz="10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1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NAAC</a:t>
            </a:r>
            <a:r>
              <a:rPr sz="1000" b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accredited)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57371" y="4221479"/>
            <a:ext cx="2786380" cy="356870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9779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70"/>
              </a:spcBef>
            </a:pP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 G</a:t>
            </a:r>
            <a:r>
              <a:rPr sz="1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Bhakta</a:t>
            </a:r>
            <a:r>
              <a:rPr sz="1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Institute</a:t>
            </a:r>
            <a:r>
              <a:rPr sz="10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Biotechnology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6746" y="532891"/>
            <a:ext cx="263017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Times New Roman"/>
                <a:cs typeface="Times New Roman"/>
              </a:rPr>
              <a:t>The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success</a:t>
            </a:r>
            <a:r>
              <a:rPr sz="800" dirty="0">
                <a:latin typeface="Times New Roman"/>
                <a:cs typeface="Times New Roman"/>
              </a:rPr>
              <a:t> in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‘Transcripting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Brighter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Bio-Future’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from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 </a:t>
            </a:r>
            <a:r>
              <a:rPr sz="800" spc="-18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neo tool-Biotechnology shall need world-class </a:t>
            </a:r>
            <a:r>
              <a:rPr sz="800" spc="-10" dirty="0">
                <a:latin typeface="Times New Roman"/>
                <a:cs typeface="Times New Roman"/>
              </a:rPr>
              <a:t>man-power </a:t>
            </a:r>
            <a:r>
              <a:rPr sz="800" spc="-5" dirty="0">
                <a:latin typeface="Times New Roman"/>
                <a:cs typeface="Times New Roman"/>
              </a:rPr>
              <a:t>and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both the state and the central governments </a:t>
            </a:r>
            <a:r>
              <a:rPr sz="800" dirty="0">
                <a:latin typeface="Times New Roman"/>
                <a:cs typeface="Times New Roman"/>
              </a:rPr>
              <a:t>are </a:t>
            </a:r>
            <a:r>
              <a:rPr sz="800" spc="-5" dirty="0">
                <a:latin typeface="Times New Roman"/>
                <a:cs typeface="Times New Roman"/>
              </a:rPr>
              <a:t>working towards </a:t>
            </a:r>
            <a:r>
              <a:rPr sz="800" dirty="0">
                <a:latin typeface="Times New Roman"/>
                <a:cs typeface="Times New Roman"/>
              </a:rPr>
              <a:t> it. </a:t>
            </a:r>
            <a:r>
              <a:rPr sz="800" spc="-5" dirty="0">
                <a:latin typeface="Times New Roman"/>
                <a:cs typeface="Times New Roman"/>
              </a:rPr>
              <a:t>The Gujarat State Biotechnology </a:t>
            </a:r>
            <a:r>
              <a:rPr sz="800" dirty="0">
                <a:latin typeface="Times New Roman"/>
                <a:cs typeface="Times New Roman"/>
              </a:rPr>
              <a:t>Mission </a:t>
            </a:r>
            <a:r>
              <a:rPr sz="800" spc="-5" dirty="0">
                <a:latin typeface="Times New Roman"/>
                <a:cs typeface="Times New Roman"/>
              </a:rPr>
              <a:t>[GSBTM] </a:t>
            </a:r>
            <a:r>
              <a:rPr sz="800" spc="-10" dirty="0">
                <a:latin typeface="Times New Roman"/>
                <a:cs typeface="Times New Roman"/>
              </a:rPr>
              <a:t>formed </a:t>
            </a:r>
            <a:r>
              <a:rPr sz="800" spc="-5" dirty="0">
                <a:latin typeface="Times New Roman"/>
                <a:cs typeface="Times New Roman"/>
              </a:rPr>
              <a:t> under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aegis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Department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Science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Technology, </a:t>
            </a:r>
            <a:r>
              <a:rPr sz="800" spc="-5" dirty="0">
                <a:latin typeface="Times New Roman"/>
                <a:cs typeface="Times New Roman"/>
              </a:rPr>
              <a:t> Government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Gujarat;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operational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with</a:t>
            </a:r>
            <a:r>
              <a:rPr sz="800" dirty="0">
                <a:latin typeface="Times New Roman"/>
                <a:cs typeface="Times New Roman"/>
              </a:rPr>
              <a:t> a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few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Sector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Specialists </a:t>
            </a:r>
            <a:r>
              <a:rPr sz="800" spc="-10" dirty="0">
                <a:latin typeface="Times New Roman"/>
                <a:cs typeface="Times New Roman"/>
              </a:rPr>
              <a:t>headed </a:t>
            </a:r>
            <a:r>
              <a:rPr sz="800" dirty="0">
                <a:latin typeface="Times New Roman"/>
                <a:cs typeface="Times New Roman"/>
              </a:rPr>
              <a:t>by a </a:t>
            </a:r>
            <a:r>
              <a:rPr sz="800" spc="-5" dirty="0">
                <a:latin typeface="Times New Roman"/>
                <a:cs typeface="Times New Roman"/>
              </a:rPr>
              <a:t>Mission Director since </a:t>
            </a:r>
            <a:r>
              <a:rPr sz="800" spc="-10" dirty="0">
                <a:latin typeface="Times New Roman"/>
                <a:cs typeface="Times New Roman"/>
              </a:rPr>
              <a:t>April, </a:t>
            </a:r>
            <a:r>
              <a:rPr sz="800" spc="-5" dirty="0">
                <a:latin typeface="Times New Roman"/>
                <a:cs typeface="Times New Roman"/>
              </a:rPr>
              <a:t>2004; </a:t>
            </a:r>
            <a:r>
              <a:rPr sz="800" spc="-10" dirty="0">
                <a:latin typeface="Times New Roman"/>
                <a:cs typeface="Times New Roman"/>
              </a:rPr>
              <a:t>is </a:t>
            </a:r>
            <a:r>
              <a:rPr sz="800" spc="-5" dirty="0">
                <a:latin typeface="Times New Roman"/>
                <a:cs typeface="Times New Roman"/>
              </a:rPr>
              <a:t> also</a:t>
            </a:r>
            <a:r>
              <a:rPr sz="800" spc="4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taking</a:t>
            </a:r>
            <a:r>
              <a:rPr sz="800" spc="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some</a:t>
            </a:r>
            <a:r>
              <a:rPr sz="800" spc="4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small</a:t>
            </a:r>
            <a:r>
              <a:rPr sz="800" spc="40" dirty="0">
                <a:latin typeface="Times New Roman"/>
                <a:cs typeface="Times New Roman"/>
              </a:rPr>
              <a:t> </a:t>
            </a:r>
            <a:r>
              <a:rPr sz="800" spc="5" dirty="0">
                <a:latin typeface="Times New Roman"/>
                <a:cs typeface="Times New Roman"/>
              </a:rPr>
              <a:t>but</a:t>
            </a:r>
            <a:r>
              <a:rPr sz="800" spc="5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discrete</a:t>
            </a:r>
            <a:r>
              <a:rPr sz="800" spc="4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steps</a:t>
            </a:r>
            <a:r>
              <a:rPr sz="800" spc="5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towards</a:t>
            </a:r>
            <a:r>
              <a:rPr sz="800" spc="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development </a:t>
            </a:r>
            <a:r>
              <a:rPr sz="800" spc="-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 an Institutional </a:t>
            </a:r>
            <a:r>
              <a:rPr sz="800" spc="-10" dirty="0">
                <a:latin typeface="Times New Roman"/>
                <a:cs typeface="Times New Roman"/>
              </a:rPr>
              <a:t>Network </a:t>
            </a:r>
            <a:r>
              <a:rPr sz="800" spc="-5" dirty="0">
                <a:latin typeface="Times New Roman"/>
                <a:cs typeface="Times New Roman"/>
              </a:rPr>
              <a:t>for Capacity </a:t>
            </a:r>
            <a:r>
              <a:rPr sz="800" dirty="0">
                <a:latin typeface="Times New Roman"/>
                <a:cs typeface="Times New Roman"/>
              </a:rPr>
              <a:t>Building </a:t>
            </a:r>
            <a:r>
              <a:rPr sz="800" spc="-5" dirty="0">
                <a:latin typeface="Times New Roman"/>
                <a:cs typeface="Times New Roman"/>
              </a:rPr>
              <a:t>Cells [N-BT-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CBCs] in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field of </a:t>
            </a:r>
            <a:r>
              <a:rPr sz="800" spc="-10" dirty="0">
                <a:latin typeface="Times New Roman"/>
                <a:cs typeface="Times New Roman"/>
              </a:rPr>
              <a:t>Biotechnology. </a:t>
            </a:r>
            <a:r>
              <a:rPr sz="800" spc="-15" dirty="0">
                <a:latin typeface="Times New Roman"/>
                <a:cs typeface="Times New Roman"/>
              </a:rPr>
              <a:t>It </a:t>
            </a:r>
            <a:r>
              <a:rPr sz="800" dirty="0">
                <a:latin typeface="Times New Roman"/>
                <a:cs typeface="Times New Roman"/>
              </a:rPr>
              <a:t>is </a:t>
            </a:r>
            <a:r>
              <a:rPr sz="800" spc="-5" dirty="0">
                <a:latin typeface="Times New Roman"/>
                <a:cs typeface="Times New Roman"/>
              </a:rPr>
              <a:t>being </a:t>
            </a:r>
            <a:r>
              <a:rPr sz="800" spc="-10" dirty="0">
                <a:latin typeface="Times New Roman"/>
                <a:cs typeface="Times New Roman"/>
              </a:rPr>
              <a:t>envisaged </a:t>
            </a:r>
            <a:r>
              <a:rPr sz="800" spc="-5" dirty="0">
                <a:latin typeface="Times New Roman"/>
                <a:cs typeface="Times New Roman"/>
              </a:rPr>
              <a:t>that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structured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mentoring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provision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spc="19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an</a:t>
            </a:r>
            <a:r>
              <a:rPr sz="800" spc="204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institutional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framework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Cells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for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Capacity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Building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shall</a:t>
            </a:r>
            <a:r>
              <a:rPr sz="800" spc="18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help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budding biotechnologists </a:t>
            </a:r>
            <a:r>
              <a:rPr sz="800" dirty="0">
                <a:latin typeface="Times New Roman"/>
                <a:cs typeface="Times New Roman"/>
              </a:rPr>
              <a:t>to </a:t>
            </a:r>
            <a:r>
              <a:rPr sz="800" spc="-5" dirty="0">
                <a:latin typeface="Times New Roman"/>
                <a:cs typeface="Times New Roman"/>
              </a:rPr>
              <a:t>aim and </a:t>
            </a:r>
            <a:r>
              <a:rPr sz="800" dirty="0">
                <a:latin typeface="Times New Roman"/>
                <a:cs typeface="Times New Roman"/>
              </a:rPr>
              <a:t>hit </a:t>
            </a:r>
            <a:r>
              <a:rPr sz="800" spc="-5" dirty="0">
                <a:latin typeface="Times New Roman"/>
                <a:cs typeface="Times New Roman"/>
              </a:rPr>
              <a:t>high; at increasingly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competitive examinations for professional careers </a:t>
            </a:r>
            <a:r>
              <a:rPr sz="800" dirty="0">
                <a:latin typeface="Times New Roman"/>
                <a:cs typeface="Times New Roman"/>
              </a:rPr>
              <a:t>in </a:t>
            </a:r>
            <a:r>
              <a:rPr sz="800" spc="-5" dirty="0">
                <a:latin typeface="Times New Roman"/>
                <a:cs typeface="Times New Roman"/>
              </a:rPr>
              <a:t>the </a:t>
            </a:r>
            <a:r>
              <a:rPr sz="800" spc="-10" dirty="0">
                <a:latin typeface="Times New Roman"/>
                <a:cs typeface="Times New Roman"/>
              </a:rPr>
              <a:t>field of </a:t>
            </a:r>
            <a:r>
              <a:rPr sz="800" spc="-5" dirty="0">
                <a:latin typeface="Times New Roman"/>
                <a:cs typeface="Times New Roman"/>
              </a:rPr>
              <a:t> Biotechnology.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6746" y="4642484"/>
            <a:ext cx="2629535" cy="1977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Times New Roman"/>
                <a:cs typeface="Times New Roman"/>
              </a:rPr>
              <a:t>C.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G.</a:t>
            </a:r>
            <a:r>
              <a:rPr sz="800" spc="-5" dirty="0">
                <a:latin typeface="Times New Roman"/>
                <a:cs typeface="Times New Roman"/>
              </a:rPr>
              <a:t> Bhakta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Institute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Biotechnology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(CGBIBT)</a:t>
            </a:r>
            <a:r>
              <a:rPr sz="800" dirty="0">
                <a:latin typeface="Times New Roman"/>
                <a:cs typeface="Times New Roman"/>
              </a:rPr>
              <a:t> is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constituent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institute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Uka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Tarsadia</a:t>
            </a:r>
            <a:r>
              <a:rPr sz="800" spc="18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University.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5" dirty="0">
                <a:latin typeface="Times New Roman"/>
                <a:cs typeface="Times New Roman"/>
              </a:rPr>
              <a:t>It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was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established in </a:t>
            </a:r>
            <a:r>
              <a:rPr sz="800" spc="-10" dirty="0">
                <a:latin typeface="Times New Roman"/>
                <a:cs typeface="Times New Roman"/>
              </a:rPr>
              <a:t>year </a:t>
            </a:r>
            <a:r>
              <a:rPr sz="800" spc="-5" dirty="0">
                <a:latin typeface="Times New Roman"/>
                <a:cs typeface="Times New Roman"/>
              </a:rPr>
              <a:t>2005 for initiating exclusive education </a:t>
            </a:r>
            <a:r>
              <a:rPr sz="800" spc="-10" dirty="0">
                <a:latin typeface="Times New Roman"/>
                <a:cs typeface="Times New Roman"/>
              </a:rPr>
              <a:t>in </a:t>
            </a:r>
            <a:r>
              <a:rPr sz="800" spc="-5" dirty="0">
                <a:latin typeface="Times New Roman"/>
                <a:cs typeface="Times New Roman"/>
              </a:rPr>
              <a:t> Biotechnology and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Applied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Science.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5" dirty="0">
                <a:latin typeface="Times New Roman"/>
                <a:cs typeface="Times New Roman"/>
              </a:rPr>
              <a:t>It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offers</a:t>
            </a:r>
            <a:r>
              <a:rPr sz="800" dirty="0">
                <a:latin typeface="Times New Roman"/>
                <a:cs typeface="Times New Roman"/>
              </a:rPr>
              <a:t> 5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years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M.Sc.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Integrated programs, under graduate, post graduate programs,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PGDMLT </a:t>
            </a:r>
            <a:r>
              <a:rPr sz="800" dirty="0">
                <a:latin typeface="Times New Roman"/>
                <a:cs typeface="Times New Roman"/>
              </a:rPr>
              <a:t>and </a:t>
            </a:r>
            <a:r>
              <a:rPr sz="800" spc="-5" dirty="0">
                <a:latin typeface="Times New Roman"/>
                <a:cs typeface="Times New Roman"/>
              </a:rPr>
              <a:t>doctoral </a:t>
            </a:r>
            <a:r>
              <a:rPr sz="800" spc="-10" dirty="0">
                <a:latin typeface="Times New Roman"/>
                <a:cs typeface="Times New Roman"/>
              </a:rPr>
              <a:t>research </a:t>
            </a:r>
            <a:r>
              <a:rPr sz="800" spc="-5" dirty="0">
                <a:latin typeface="Times New Roman"/>
                <a:cs typeface="Times New Roman"/>
              </a:rPr>
              <a:t>program in Biotechnology and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Microbiology.</a:t>
            </a:r>
            <a:r>
              <a:rPr sz="800" dirty="0">
                <a:latin typeface="Times New Roman"/>
                <a:cs typeface="Times New Roman"/>
              </a:rPr>
              <a:t> Since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Its</a:t>
            </a:r>
            <a:r>
              <a:rPr sz="800" spc="-5" dirty="0">
                <a:latin typeface="Times New Roman"/>
                <a:cs typeface="Times New Roman"/>
              </a:rPr>
              <a:t> establishment,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CGBIBT</a:t>
            </a:r>
            <a:r>
              <a:rPr sz="800" dirty="0">
                <a:latin typeface="Times New Roman"/>
                <a:cs typeface="Times New Roman"/>
              </a:rPr>
              <a:t> has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been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striving </a:t>
            </a:r>
            <a:r>
              <a:rPr sz="800" dirty="0">
                <a:latin typeface="Times New Roman"/>
                <a:cs typeface="Times New Roman"/>
              </a:rPr>
              <a:t>to </a:t>
            </a:r>
            <a:r>
              <a:rPr sz="800" spc="-5" dirty="0">
                <a:latin typeface="Times New Roman"/>
                <a:cs typeface="Times New Roman"/>
              </a:rPr>
              <a:t>emerge </a:t>
            </a:r>
            <a:r>
              <a:rPr sz="800" dirty="0">
                <a:latin typeface="Times New Roman"/>
                <a:cs typeface="Times New Roman"/>
              </a:rPr>
              <a:t>as a </a:t>
            </a:r>
            <a:r>
              <a:rPr sz="800" spc="-5" dirty="0">
                <a:latin typeface="Times New Roman"/>
                <a:cs typeface="Times New Roman"/>
              </a:rPr>
              <a:t>centre of </a:t>
            </a:r>
            <a:r>
              <a:rPr sz="800" spc="-10" dirty="0">
                <a:latin typeface="Times New Roman"/>
                <a:cs typeface="Times New Roman"/>
              </a:rPr>
              <a:t>excellence </a:t>
            </a:r>
            <a:r>
              <a:rPr sz="800" spc="-5" dirty="0">
                <a:latin typeface="Times New Roman"/>
                <a:cs typeface="Times New Roman"/>
              </a:rPr>
              <a:t>in imparting career-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based knowledge </a:t>
            </a:r>
            <a:r>
              <a:rPr sz="800" dirty="0">
                <a:latin typeface="Times New Roman"/>
                <a:cs typeface="Times New Roman"/>
              </a:rPr>
              <a:t>to the </a:t>
            </a:r>
            <a:r>
              <a:rPr sz="800" spc="-5" dirty="0">
                <a:latin typeface="Times New Roman"/>
                <a:cs typeface="Times New Roman"/>
              </a:rPr>
              <a:t>students </a:t>
            </a:r>
            <a:r>
              <a:rPr sz="800" dirty="0">
                <a:latin typeface="Times New Roman"/>
                <a:cs typeface="Times New Roman"/>
              </a:rPr>
              <a:t>to </a:t>
            </a:r>
            <a:r>
              <a:rPr sz="800" spc="-5" dirty="0">
                <a:latin typeface="Times New Roman"/>
                <a:cs typeface="Times New Roman"/>
              </a:rPr>
              <a:t>realize their professional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ambition. Many research projects funded </a:t>
            </a:r>
            <a:r>
              <a:rPr sz="800" dirty="0">
                <a:latin typeface="Times New Roman"/>
                <a:cs typeface="Times New Roman"/>
              </a:rPr>
              <a:t>by </a:t>
            </a:r>
            <a:r>
              <a:rPr sz="800" spc="-5" dirty="0">
                <a:latin typeface="Times New Roman"/>
                <a:cs typeface="Times New Roman"/>
              </a:rPr>
              <a:t>central government </a:t>
            </a:r>
            <a:r>
              <a:rPr sz="800" spc="-18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agencies in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field of Biotechnology </a:t>
            </a:r>
            <a:r>
              <a:rPr sz="800" dirty="0">
                <a:latin typeface="Times New Roman"/>
                <a:cs typeface="Times New Roman"/>
              </a:rPr>
              <a:t>and </a:t>
            </a:r>
            <a:r>
              <a:rPr sz="800" spc="-5" dirty="0">
                <a:latin typeface="Times New Roman"/>
                <a:cs typeface="Times New Roman"/>
              </a:rPr>
              <a:t>Microbiology </a:t>
            </a:r>
            <a:r>
              <a:rPr sz="800" dirty="0">
                <a:latin typeface="Times New Roman"/>
                <a:cs typeface="Times New Roman"/>
              </a:rPr>
              <a:t>are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being </a:t>
            </a:r>
            <a:r>
              <a:rPr sz="800" spc="-5" dirty="0">
                <a:latin typeface="Times New Roman"/>
                <a:cs typeface="Times New Roman"/>
              </a:rPr>
              <a:t>carried out. </a:t>
            </a:r>
            <a:r>
              <a:rPr sz="800" spc="-15" dirty="0">
                <a:latin typeface="Times New Roman"/>
                <a:cs typeface="Times New Roman"/>
              </a:rPr>
              <a:t>In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addition, CGBIBT </a:t>
            </a:r>
            <a:r>
              <a:rPr sz="800" dirty="0">
                <a:latin typeface="Times New Roman"/>
                <a:cs typeface="Times New Roman"/>
              </a:rPr>
              <a:t>has also </a:t>
            </a:r>
            <a:r>
              <a:rPr sz="800" spc="-5" dirty="0">
                <a:latin typeface="Times New Roman"/>
                <a:cs typeface="Times New Roman"/>
              </a:rPr>
              <a:t>taken up </a:t>
            </a:r>
            <a:r>
              <a:rPr sz="800" dirty="0">
                <a:latin typeface="Times New Roman"/>
                <a:cs typeface="Times New Roman"/>
              </a:rPr>
              <a:t>a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mission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to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support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local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farming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community</a:t>
            </a:r>
            <a:r>
              <a:rPr sz="800" dirty="0">
                <a:latin typeface="Times New Roman"/>
                <a:cs typeface="Times New Roman"/>
              </a:rPr>
              <a:t> to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grow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profitable crops </a:t>
            </a:r>
            <a:r>
              <a:rPr sz="800" dirty="0">
                <a:latin typeface="Times New Roman"/>
                <a:cs typeface="Times New Roman"/>
              </a:rPr>
              <a:t>by </a:t>
            </a:r>
            <a:r>
              <a:rPr sz="800" spc="-5" dirty="0">
                <a:latin typeface="Times New Roman"/>
                <a:cs typeface="Times New Roman"/>
              </a:rPr>
              <a:t>supplying quality planting materials </a:t>
            </a:r>
            <a:r>
              <a:rPr sz="800" dirty="0">
                <a:latin typeface="Times New Roman"/>
                <a:cs typeface="Times New Roman"/>
              </a:rPr>
              <a:t>to </a:t>
            </a:r>
            <a:r>
              <a:rPr sz="800" spc="-5" dirty="0">
                <a:latin typeface="Times New Roman"/>
                <a:cs typeface="Times New Roman"/>
              </a:rPr>
              <a:t>them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from</a:t>
            </a:r>
            <a:r>
              <a:rPr sz="800" dirty="0">
                <a:latin typeface="Times New Roman"/>
                <a:cs typeface="Times New Roman"/>
              </a:rPr>
              <a:t> the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sophisticated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plant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tissue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culture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lab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and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climate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control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green</a:t>
            </a:r>
            <a:r>
              <a:rPr sz="800" spc="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house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established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and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accredited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by </a:t>
            </a:r>
            <a:r>
              <a:rPr sz="800" spc="-5" dirty="0">
                <a:latin typeface="Times New Roman"/>
                <a:cs typeface="Times New Roman"/>
              </a:rPr>
              <a:t>DBT.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6746" y="2916174"/>
            <a:ext cx="263017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Times New Roman"/>
                <a:cs typeface="Times New Roman"/>
              </a:rPr>
              <a:t>The Twenty first century and globalization has </a:t>
            </a:r>
            <a:r>
              <a:rPr sz="800" spc="-10" dirty="0">
                <a:latin typeface="Times New Roman"/>
                <a:cs typeface="Times New Roman"/>
              </a:rPr>
              <a:t>created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10" dirty="0">
                <a:latin typeface="Times New Roman"/>
                <a:cs typeface="Times New Roman"/>
              </a:rPr>
              <a:t>need </a:t>
            </a:r>
            <a:r>
              <a:rPr sz="800" spc="-5" dirty="0">
                <a:latin typeface="Times New Roman"/>
                <a:cs typeface="Times New Roman"/>
              </a:rPr>
              <a:t> for</a:t>
            </a:r>
            <a:r>
              <a:rPr sz="800" spc="3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evolution</a:t>
            </a:r>
            <a:r>
              <a:rPr sz="800" spc="4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spc="3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newer</a:t>
            </a:r>
            <a:r>
              <a:rPr sz="800" spc="3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centres</a:t>
            </a:r>
            <a:r>
              <a:rPr sz="800" spc="4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spc="3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learning</a:t>
            </a:r>
            <a:r>
              <a:rPr sz="800" spc="3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and</a:t>
            </a:r>
            <a:r>
              <a:rPr sz="800" spc="3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higher</a:t>
            </a:r>
            <a:r>
              <a:rPr sz="800" spc="3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education </a:t>
            </a:r>
            <a:r>
              <a:rPr sz="800" spc="-19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in the </a:t>
            </a:r>
            <a:r>
              <a:rPr sz="800" spc="-5" dirty="0">
                <a:latin typeface="Times New Roman"/>
                <a:cs typeface="Times New Roman"/>
              </a:rPr>
              <a:t>country. The establishment of Uka </a:t>
            </a:r>
            <a:r>
              <a:rPr sz="800" spc="-10" dirty="0">
                <a:latin typeface="Times New Roman"/>
                <a:cs typeface="Times New Roman"/>
              </a:rPr>
              <a:t>Tarsadia </a:t>
            </a:r>
            <a:r>
              <a:rPr sz="800" spc="-5" dirty="0">
                <a:latin typeface="Times New Roman"/>
                <a:cs typeface="Times New Roman"/>
              </a:rPr>
              <a:t>University </a:t>
            </a:r>
            <a:r>
              <a:rPr sz="800" dirty="0">
                <a:latin typeface="Times New Roman"/>
                <a:cs typeface="Times New Roman"/>
              </a:rPr>
              <a:t>in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2011 </a:t>
            </a:r>
            <a:r>
              <a:rPr sz="800" dirty="0">
                <a:latin typeface="Times New Roman"/>
                <a:cs typeface="Times New Roman"/>
              </a:rPr>
              <a:t>by the </a:t>
            </a:r>
            <a:r>
              <a:rPr sz="800" spc="-10" dirty="0">
                <a:latin typeface="Times New Roman"/>
                <a:cs typeface="Times New Roman"/>
              </a:rPr>
              <a:t>Bardoli </a:t>
            </a:r>
            <a:r>
              <a:rPr sz="800" spc="-5" dirty="0">
                <a:latin typeface="Times New Roman"/>
                <a:cs typeface="Times New Roman"/>
              </a:rPr>
              <a:t>Pradesh Kelavani Mandal with the help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generous donation from philanthropic NRIs </a:t>
            </a:r>
            <a:r>
              <a:rPr sz="800" dirty="0">
                <a:latin typeface="Times New Roman"/>
                <a:cs typeface="Times New Roman"/>
              </a:rPr>
              <a:t>is an </a:t>
            </a:r>
            <a:r>
              <a:rPr sz="800" spc="-5" dirty="0">
                <a:latin typeface="Times New Roman"/>
                <a:cs typeface="Times New Roman"/>
              </a:rPr>
              <a:t>effort towards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meeting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growing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demand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quality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education.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University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offers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admission</a:t>
            </a:r>
            <a:r>
              <a:rPr sz="800" dirty="0">
                <a:latin typeface="Times New Roman"/>
                <a:cs typeface="Times New Roman"/>
              </a:rPr>
              <a:t> in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comprehensive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array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of </a:t>
            </a:r>
            <a:r>
              <a:rPr sz="800" spc="-5" dirty="0">
                <a:latin typeface="Times New Roman"/>
                <a:cs typeface="Times New Roman"/>
              </a:rPr>
              <a:t> academic programs across various disciplines that </a:t>
            </a:r>
            <a:r>
              <a:rPr sz="800" spc="-10" dirty="0">
                <a:latin typeface="Times New Roman"/>
                <a:cs typeface="Times New Roman"/>
              </a:rPr>
              <a:t>lead </a:t>
            </a:r>
            <a:r>
              <a:rPr sz="800" spc="-5" dirty="0">
                <a:latin typeface="Times New Roman"/>
                <a:cs typeface="Times New Roman"/>
              </a:rPr>
              <a:t>students </a:t>
            </a:r>
            <a:r>
              <a:rPr sz="800" dirty="0">
                <a:latin typeface="Times New Roman"/>
                <a:cs typeface="Times New Roman"/>
              </a:rPr>
              <a:t> to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self-enrichment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productive careers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their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respective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profession,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government</a:t>
            </a:r>
            <a:r>
              <a:rPr sz="800" spc="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sector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and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Industry.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86500" y="143255"/>
            <a:ext cx="2786380" cy="213360"/>
          </a:xfrm>
          <a:custGeom>
            <a:avLst/>
            <a:gdLst/>
            <a:ahLst/>
            <a:cxnLst/>
            <a:rect l="l" t="t" r="r" b="b"/>
            <a:pathLst>
              <a:path w="2786379" h="213360">
                <a:moveTo>
                  <a:pt x="2785872" y="0"/>
                </a:moveTo>
                <a:lnTo>
                  <a:pt x="0" y="0"/>
                </a:lnTo>
                <a:lnTo>
                  <a:pt x="0" y="213360"/>
                </a:lnTo>
                <a:lnTo>
                  <a:pt x="2785872" y="213360"/>
                </a:lnTo>
                <a:lnTo>
                  <a:pt x="278587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66128" y="156159"/>
            <a:ext cx="10750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1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0442" y="389889"/>
            <a:ext cx="2666492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Times New Roman"/>
                <a:cs typeface="Times New Roman"/>
              </a:rPr>
              <a:t>The Crash Workshop</a:t>
            </a:r>
            <a:r>
              <a:rPr lang="en-US" sz="800" spc="-5" dirty="0">
                <a:latin typeface="Times New Roman"/>
                <a:cs typeface="Times New Roman"/>
              </a:rPr>
              <a:t>s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are </a:t>
            </a:r>
            <a:r>
              <a:rPr sz="800" spc="-5" dirty="0">
                <a:latin typeface="Times New Roman"/>
                <a:cs typeface="Times New Roman"/>
              </a:rPr>
              <a:t>an intensive period of training </a:t>
            </a:r>
            <a:r>
              <a:rPr sz="800" spc="-10" dirty="0">
                <a:latin typeface="Times New Roman"/>
                <a:cs typeface="Times New Roman"/>
              </a:rPr>
              <a:t>with </a:t>
            </a:r>
            <a:r>
              <a:rPr sz="800" spc="-5" dirty="0">
                <a:latin typeface="Times New Roman"/>
                <a:cs typeface="Times New Roman"/>
              </a:rPr>
              <a:t> some 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 best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available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resource persons delivering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more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than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60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formal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lecture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sessions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with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mock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tests.</a:t>
            </a:r>
            <a:r>
              <a:rPr sz="800" spc="19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Aspirants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should</a:t>
            </a:r>
            <a:r>
              <a:rPr sz="800" spc="9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be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ready</a:t>
            </a:r>
            <a:r>
              <a:rPr sz="800" spc="8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for</a:t>
            </a:r>
            <a:r>
              <a:rPr sz="800" spc="9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</a:t>
            </a:r>
            <a:r>
              <a:rPr sz="800" spc="10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intensive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period</a:t>
            </a:r>
            <a:r>
              <a:rPr sz="800" spc="10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spc="9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learning.</a:t>
            </a:r>
            <a:r>
              <a:rPr sz="800" spc="1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There</a:t>
            </a:r>
            <a:r>
              <a:rPr sz="800" spc="8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are </a:t>
            </a:r>
            <a:r>
              <a:rPr sz="800" spc="-19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no </a:t>
            </a:r>
            <a:r>
              <a:rPr sz="800" spc="-5" dirty="0">
                <a:latin typeface="Times New Roman"/>
                <a:cs typeface="Times New Roman"/>
              </a:rPr>
              <a:t>fees for the </a:t>
            </a:r>
            <a:r>
              <a:rPr sz="800" spc="-10" dirty="0">
                <a:latin typeface="Times New Roman"/>
                <a:cs typeface="Times New Roman"/>
              </a:rPr>
              <a:t>crash</a:t>
            </a:r>
            <a:r>
              <a:rPr sz="800" spc="-5" dirty="0">
                <a:latin typeface="Times New Roman"/>
                <a:cs typeface="Times New Roman"/>
              </a:rPr>
              <a:t> workshops </a:t>
            </a:r>
            <a:r>
              <a:rPr sz="800" spc="-10" dirty="0">
                <a:latin typeface="Times New Roman"/>
                <a:cs typeface="Times New Roman"/>
              </a:rPr>
              <a:t>however,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to </a:t>
            </a:r>
            <a:r>
              <a:rPr sz="800" spc="-5" dirty="0">
                <a:latin typeface="Times New Roman"/>
                <a:cs typeface="Times New Roman"/>
              </a:rPr>
              <a:t>ensure that the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enrolled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aspirants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maintain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attendance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over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90%,</a:t>
            </a:r>
            <a:r>
              <a:rPr sz="800" dirty="0">
                <a:latin typeface="Times New Roman"/>
                <a:cs typeface="Times New Roman"/>
              </a:rPr>
              <a:t> a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refundable deposit of Rs. 1,000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from </a:t>
            </a:r>
            <a:r>
              <a:rPr sz="800" spc="-10" dirty="0">
                <a:latin typeface="Times New Roman"/>
                <a:cs typeface="Times New Roman"/>
              </a:rPr>
              <a:t>each</a:t>
            </a:r>
            <a:r>
              <a:rPr sz="800" spc="18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aspirant has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been</a:t>
            </a:r>
            <a:r>
              <a:rPr sz="800" spc="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decided.</a:t>
            </a:r>
            <a:r>
              <a:rPr sz="800" spc="5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For</a:t>
            </a:r>
            <a:r>
              <a:rPr sz="800" spc="6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students</a:t>
            </a:r>
            <a:r>
              <a:rPr sz="800" spc="5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</a:t>
            </a:r>
            <a:r>
              <a:rPr sz="800" spc="5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training</a:t>
            </a:r>
            <a:r>
              <a:rPr sz="800" spc="6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will</a:t>
            </a:r>
            <a:r>
              <a:rPr sz="800" spc="5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be</a:t>
            </a:r>
            <a:r>
              <a:rPr sz="800" spc="5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for</a:t>
            </a:r>
            <a:r>
              <a:rPr sz="800" spc="6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15</a:t>
            </a:r>
            <a:r>
              <a:rPr sz="800" spc="5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days </a:t>
            </a:r>
            <a:r>
              <a:rPr lang="en-US" sz="800" spc="-10" dirty="0">
                <a:latin typeface="Times New Roman"/>
                <a:cs typeface="Times New Roman"/>
              </a:rPr>
              <a:t>              </a:t>
            </a:r>
            <a:r>
              <a:rPr sz="800" spc="-5" dirty="0">
                <a:latin typeface="Times New Roman"/>
                <a:cs typeface="Times New Roman"/>
              </a:rPr>
              <a:t> (8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hrs/day).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Food,</a:t>
            </a:r>
            <a:r>
              <a:rPr sz="800" spc="-5" dirty="0">
                <a:latin typeface="Times New Roman"/>
                <a:cs typeface="Times New Roman"/>
              </a:rPr>
              <a:t> kits,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books</a:t>
            </a:r>
            <a:r>
              <a:rPr sz="800" dirty="0">
                <a:latin typeface="Times New Roman"/>
                <a:cs typeface="Times New Roman"/>
              </a:rPr>
              <a:t> &amp;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accommodation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will</a:t>
            </a:r>
            <a:r>
              <a:rPr sz="800" spc="180" dirty="0">
                <a:latin typeface="Times New Roman"/>
                <a:cs typeface="Times New Roman"/>
              </a:rPr>
              <a:t> </a:t>
            </a:r>
            <a:r>
              <a:rPr sz="800" spc="5" dirty="0">
                <a:latin typeface="Times New Roman"/>
                <a:cs typeface="Times New Roman"/>
              </a:rPr>
              <a:t>be </a:t>
            </a:r>
            <a:r>
              <a:rPr sz="800" spc="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provided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free of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cost </a:t>
            </a:r>
            <a:r>
              <a:rPr sz="800" dirty="0">
                <a:latin typeface="Times New Roman"/>
                <a:cs typeface="Times New Roman"/>
              </a:rPr>
              <a:t>at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the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institution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8E47474-ADBF-68D7-3E1D-937F866A8F77}"/>
              </a:ext>
            </a:extLst>
          </p:cNvPr>
          <p:cNvGrpSpPr/>
          <p:nvPr/>
        </p:nvGrpSpPr>
        <p:grpSpPr>
          <a:xfrm>
            <a:off x="6286500" y="1689735"/>
            <a:ext cx="2786380" cy="215265"/>
            <a:chOff x="6286500" y="1752600"/>
            <a:chExt cx="2786380" cy="215265"/>
          </a:xfrm>
        </p:grpSpPr>
        <p:sp>
          <p:nvSpPr>
            <p:cNvPr id="11" name="object 11"/>
            <p:cNvSpPr/>
            <p:nvPr/>
          </p:nvSpPr>
          <p:spPr>
            <a:xfrm>
              <a:off x="6286500" y="1752600"/>
              <a:ext cx="2786380" cy="215265"/>
            </a:xfrm>
            <a:custGeom>
              <a:avLst/>
              <a:gdLst/>
              <a:ahLst/>
              <a:cxnLst/>
              <a:rect l="l" t="t" r="r" b="b"/>
              <a:pathLst>
                <a:path w="2786379" h="215264">
                  <a:moveTo>
                    <a:pt x="2785872" y="0"/>
                  </a:moveTo>
                  <a:lnTo>
                    <a:pt x="0" y="0"/>
                  </a:lnTo>
                  <a:lnTo>
                    <a:pt x="0" y="214884"/>
                  </a:lnTo>
                  <a:lnTo>
                    <a:pt x="2785872" y="214884"/>
                  </a:lnTo>
                  <a:lnTo>
                    <a:pt x="2785872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6366128" y="1790065"/>
              <a:ext cx="739140" cy="17780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00" b="1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The</a:t>
              </a:r>
              <a:r>
                <a:rPr sz="1000" b="1" spc="-5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1000" b="1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Trainees</a:t>
              </a:r>
              <a:endParaRPr sz="1000" dirty="0">
                <a:latin typeface="Times New Roman"/>
                <a:cs typeface="Times New Roman"/>
              </a:endParaRPr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330441" y="1925304"/>
            <a:ext cx="2666492" cy="20370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Times New Roman"/>
                <a:cs typeface="Times New Roman"/>
              </a:rPr>
              <a:t>Students in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final year of graduation of </a:t>
            </a:r>
            <a:r>
              <a:rPr sz="800" dirty="0">
                <a:latin typeface="Times New Roman"/>
                <a:cs typeface="Times New Roman"/>
              </a:rPr>
              <a:t>any </a:t>
            </a:r>
            <a:r>
              <a:rPr sz="800" spc="-5" dirty="0">
                <a:latin typeface="Times New Roman"/>
                <a:cs typeface="Times New Roman"/>
              </a:rPr>
              <a:t>of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Biotech </a:t>
            </a:r>
            <a:r>
              <a:rPr sz="800" spc="-10" dirty="0">
                <a:latin typeface="Times New Roman"/>
                <a:cs typeface="Times New Roman"/>
              </a:rPr>
              <a:t>or </a:t>
            </a:r>
            <a:r>
              <a:rPr sz="800" spc="-5" dirty="0">
                <a:latin typeface="Times New Roman"/>
                <a:cs typeface="Times New Roman"/>
              </a:rPr>
              <a:t> allied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subjects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(like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Microbiology,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Biochemistry,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Genetics,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Bioinformatics, Environmental </a:t>
            </a:r>
            <a:r>
              <a:rPr sz="800" spc="-10" dirty="0">
                <a:latin typeface="Times New Roman"/>
                <a:cs typeface="Times New Roman"/>
              </a:rPr>
              <a:t>Sciences/technology, </a:t>
            </a:r>
            <a:r>
              <a:rPr sz="800" spc="-5" dirty="0">
                <a:latin typeface="Times New Roman"/>
                <a:cs typeface="Times New Roman"/>
              </a:rPr>
              <a:t>Molecular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Biology, Human Genetics, etc.) can apply for </a:t>
            </a:r>
            <a:r>
              <a:rPr sz="800" spc="-10" dirty="0">
                <a:latin typeface="Times New Roman"/>
                <a:cs typeface="Times New Roman"/>
              </a:rPr>
              <a:t>crash </a:t>
            </a:r>
            <a:r>
              <a:rPr sz="800" spc="-5" dirty="0">
                <a:latin typeface="Times New Roman"/>
                <a:cs typeface="Times New Roman"/>
              </a:rPr>
              <a:t>workshop.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students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the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prescribed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number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with</a:t>
            </a:r>
            <a:r>
              <a:rPr sz="800" dirty="0">
                <a:latin typeface="Times New Roman"/>
                <a:cs typeface="Times New Roman"/>
              </a:rPr>
              <a:t> a</a:t>
            </a:r>
            <a:r>
              <a:rPr sz="800" spc="204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good </a:t>
            </a:r>
            <a:r>
              <a:rPr sz="800" spc="-5" dirty="0">
                <a:latin typeface="Times New Roman"/>
                <a:cs typeface="Times New Roman"/>
              </a:rPr>
              <a:t> representation from all of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other colleges </a:t>
            </a:r>
            <a:r>
              <a:rPr sz="800" dirty="0">
                <a:latin typeface="Times New Roman"/>
                <a:cs typeface="Times New Roman"/>
              </a:rPr>
              <a:t>in </a:t>
            </a:r>
            <a:r>
              <a:rPr sz="800" spc="-5" dirty="0">
                <a:latin typeface="Times New Roman"/>
                <a:cs typeface="Times New Roman"/>
              </a:rPr>
              <a:t>the </a:t>
            </a:r>
            <a:r>
              <a:rPr sz="800" spc="-10" dirty="0">
                <a:latin typeface="Times New Roman"/>
                <a:cs typeface="Times New Roman"/>
              </a:rPr>
              <a:t>nearby area </a:t>
            </a:r>
            <a:r>
              <a:rPr sz="800" spc="-5" dirty="0">
                <a:latin typeface="Times New Roman"/>
                <a:cs typeface="Times New Roman"/>
              </a:rPr>
              <a:t> will </a:t>
            </a:r>
            <a:r>
              <a:rPr sz="800" dirty="0">
                <a:latin typeface="Times New Roman"/>
                <a:cs typeface="Times New Roman"/>
              </a:rPr>
              <a:t>be </a:t>
            </a:r>
            <a:r>
              <a:rPr sz="800" spc="-5" dirty="0">
                <a:latin typeface="Times New Roman"/>
                <a:cs typeface="Times New Roman"/>
              </a:rPr>
              <a:t>selected and trained. Our center (</a:t>
            </a:r>
            <a:r>
              <a:rPr lang="en-IN" sz="800" spc="-5" dirty="0">
                <a:latin typeface="Times New Roman"/>
                <a:cs typeface="Times New Roman"/>
              </a:rPr>
              <a:t>NBT-CBC-UTU</a:t>
            </a:r>
            <a:r>
              <a:rPr sz="800" spc="-5" dirty="0">
                <a:latin typeface="Times New Roman"/>
                <a:cs typeface="Times New Roman"/>
              </a:rPr>
              <a:t>) has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successfully conducted </a:t>
            </a:r>
            <a:r>
              <a:rPr lang="en-US" sz="800" spc="-5" dirty="0">
                <a:latin typeface="Times New Roman"/>
                <a:cs typeface="Times New Roman"/>
              </a:rPr>
              <a:t>five</a:t>
            </a:r>
            <a:r>
              <a:rPr sz="800" spc="-5" dirty="0">
                <a:latin typeface="Times New Roman"/>
                <a:cs typeface="Times New Roman"/>
              </a:rPr>
              <a:t> batches since </a:t>
            </a:r>
            <a:r>
              <a:rPr sz="800" dirty="0">
                <a:latin typeface="Times New Roman"/>
                <a:cs typeface="Times New Roman"/>
              </a:rPr>
              <a:t>its </a:t>
            </a:r>
            <a:r>
              <a:rPr sz="800" spc="-5" dirty="0">
                <a:latin typeface="Times New Roman"/>
                <a:cs typeface="Times New Roman"/>
              </a:rPr>
              <a:t>inception in 2018.</a:t>
            </a:r>
            <a:r>
              <a:rPr lang="en-US" sz="800" spc="-5" dirty="0">
                <a:latin typeface="Times New Roman"/>
                <a:cs typeface="Times New Roman"/>
              </a:rPr>
              <a:t> </a:t>
            </a:r>
            <a:r>
              <a:rPr sz="800" b="1" dirty="0">
                <a:latin typeface="Times New Roman"/>
                <a:cs typeface="Times New Roman"/>
              </a:rPr>
              <a:t>Many </a:t>
            </a:r>
            <a:r>
              <a:rPr sz="800" b="1" spc="-5" dirty="0">
                <a:latin typeface="Times New Roman"/>
                <a:cs typeface="Times New Roman"/>
              </a:rPr>
              <a:t>students </a:t>
            </a:r>
            <a:r>
              <a:rPr sz="800" b="1" dirty="0">
                <a:latin typeface="Times New Roman"/>
                <a:cs typeface="Times New Roman"/>
              </a:rPr>
              <a:t>who has </a:t>
            </a:r>
            <a:r>
              <a:rPr sz="800" b="1" spc="-5" dirty="0">
                <a:latin typeface="Times New Roman"/>
                <a:cs typeface="Times New Roman"/>
              </a:rPr>
              <a:t>undergone training </a:t>
            </a:r>
            <a:r>
              <a:rPr sz="800" b="1" dirty="0">
                <a:latin typeface="Times New Roman"/>
                <a:cs typeface="Times New Roman"/>
              </a:rPr>
              <a:t>from </a:t>
            </a:r>
            <a:r>
              <a:rPr sz="800" b="1" spc="-5" dirty="0">
                <a:latin typeface="Times New Roman"/>
                <a:cs typeface="Times New Roman"/>
              </a:rPr>
              <a:t>our </a:t>
            </a:r>
            <a:r>
              <a:rPr sz="800" b="1" spc="-10" dirty="0">
                <a:latin typeface="Times New Roman"/>
                <a:cs typeface="Times New Roman"/>
              </a:rPr>
              <a:t>centre </a:t>
            </a:r>
            <a:r>
              <a:rPr sz="800" b="1" spc="-5" dirty="0">
                <a:latin typeface="Times New Roman"/>
                <a:cs typeface="Times New Roman"/>
              </a:rPr>
              <a:t> have qualified </a:t>
            </a:r>
            <a:r>
              <a:rPr sz="800" b="1" dirty="0">
                <a:latin typeface="Times New Roman"/>
                <a:cs typeface="Times New Roman"/>
              </a:rPr>
              <a:t>in </a:t>
            </a:r>
            <a:r>
              <a:rPr sz="800" b="1" spc="-5" dirty="0">
                <a:latin typeface="Times New Roman"/>
                <a:cs typeface="Times New Roman"/>
              </a:rPr>
              <a:t>IIT-JAM, GAT-B, </a:t>
            </a:r>
            <a:r>
              <a:rPr sz="800" b="1" dirty="0">
                <a:latin typeface="Times New Roman"/>
                <a:cs typeface="Times New Roman"/>
              </a:rPr>
              <a:t>GATE and NET. </a:t>
            </a:r>
            <a:r>
              <a:rPr sz="800" b="1" spc="-5" dirty="0">
                <a:latin typeface="Times New Roman"/>
                <a:cs typeface="Times New Roman"/>
              </a:rPr>
              <a:t>Last </a:t>
            </a:r>
            <a:r>
              <a:rPr sz="800" b="1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year </a:t>
            </a:r>
            <a:r>
              <a:rPr sz="800" b="1" dirty="0">
                <a:latin typeface="Times New Roman"/>
                <a:cs typeface="Times New Roman"/>
              </a:rPr>
              <a:t>only, </a:t>
            </a:r>
            <a:r>
              <a:rPr lang="en-US" sz="800" b="1" spc="-5" dirty="0">
                <a:latin typeface="Times New Roman"/>
                <a:cs typeface="Times New Roman"/>
              </a:rPr>
              <a:t>10 </a:t>
            </a:r>
            <a:r>
              <a:rPr sz="800" b="1" spc="-5" dirty="0">
                <a:latin typeface="Times New Roman"/>
                <a:cs typeface="Times New Roman"/>
              </a:rPr>
              <a:t>students have qualified </a:t>
            </a:r>
            <a:r>
              <a:rPr sz="800" b="1" dirty="0">
                <a:latin typeface="Times New Roman"/>
                <a:cs typeface="Times New Roman"/>
              </a:rPr>
              <a:t>for </a:t>
            </a:r>
            <a:r>
              <a:rPr sz="800" b="1" spc="-5" dirty="0">
                <a:latin typeface="Times New Roman"/>
                <a:cs typeface="Times New Roman"/>
              </a:rPr>
              <a:t>IIT-JAM</a:t>
            </a:r>
            <a:r>
              <a:rPr lang="en-US" sz="800" b="1" spc="-5" dirty="0">
                <a:latin typeface="Times New Roman"/>
                <a:cs typeface="Times New Roman"/>
              </a:rPr>
              <a:t>, TIFR</a:t>
            </a:r>
            <a:r>
              <a:rPr sz="800" b="1" spc="-5" dirty="0">
                <a:latin typeface="Times New Roman"/>
                <a:cs typeface="Times New Roman"/>
              </a:rPr>
              <a:t> </a:t>
            </a:r>
            <a:r>
              <a:rPr sz="800" b="1" dirty="0">
                <a:latin typeface="Times New Roman"/>
                <a:cs typeface="Times New Roman"/>
              </a:rPr>
              <a:t> and</a:t>
            </a:r>
            <a:r>
              <a:rPr sz="800" b="1" spc="-5" dirty="0">
                <a:latin typeface="Times New Roman"/>
                <a:cs typeface="Times New Roman"/>
              </a:rPr>
              <a:t> GAT-B.</a:t>
            </a:r>
            <a:endParaRPr sz="800" dirty="0">
              <a:latin typeface="Times New Roman"/>
              <a:cs typeface="Times New Roman"/>
            </a:endParaRPr>
          </a:p>
          <a:p>
            <a:pPr marL="12700" marR="254635">
              <a:lnSpc>
                <a:spcPts val="950"/>
              </a:lnSpc>
              <a:spcBef>
                <a:spcPts val="409"/>
              </a:spcBef>
            </a:pPr>
            <a:r>
              <a:rPr sz="800" spc="-5" dirty="0">
                <a:latin typeface="Times New Roman"/>
                <a:cs typeface="Times New Roman"/>
              </a:rPr>
              <a:t>Feedback of previous </a:t>
            </a:r>
            <a:r>
              <a:rPr sz="800" dirty="0">
                <a:latin typeface="Times New Roman"/>
                <a:cs typeface="Times New Roman"/>
              </a:rPr>
              <a:t>batch </a:t>
            </a:r>
            <a:r>
              <a:rPr sz="800" spc="-5" dirty="0">
                <a:latin typeface="Times New Roman"/>
                <a:cs typeface="Times New Roman"/>
              </a:rPr>
              <a:t>participants </a:t>
            </a:r>
            <a:r>
              <a:rPr sz="800" dirty="0">
                <a:latin typeface="Times New Roman"/>
                <a:cs typeface="Times New Roman"/>
              </a:rPr>
              <a:t>can be </a:t>
            </a:r>
            <a:r>
              <a:rPr sz="800" spc="-5" dirty="0">
                <a:latin typeface="Times New Roman"/>
                <a:cs typeface="Times New Roman"/>
              </a:rPr>
              <a:t>found </a:t>
            </a:r>
            <a:r>
              <a:rPr sz="800" dirty="0">
                <a:latin typeface="Times New Roman"/>
                <a:cs typeface="Times New Roman"/>
              </a:rPr>
              <a:t>at 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Link</a:t>
            </a:r>
            <a:r>
              <a:rPr sz="800" spc="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1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https://www.youtube.com/watch?v=P_0rrYCSr_o</a:t>
            </a:r>
            <a:endParaRPr sz="800" dirty="0">
              <a:latin typeface="Calibri"/>
              <a:cs typeface="Calibri"/>
            </a:endParaRPr>
          </a:p>
          <a:p>
            <a:pPr marL="12700">
              <a:lnSpc>
                <a:spcPts val="930"/>
              </a:lnSpc>
            </a:pPr>
            <a:r>
              <a:rPr sz="800" spc="-5" dirty="0">
                <a:latin typeface="Times New Roman"/>
                <a:cs typeface="Times New Roman"/>
              </a:rPr>
              <a:t>Link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2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https://www.youtube.com/watch?v=3foLwLdnBdQ</a:t>
            </a:r>
            <a:endParaRPr sz="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00" spc="-5" dirty="0">
                <a:latin typeface="Times New Roman"/>
                <a:cs typeface="Times New Roman"/>
              </a:rPr>
              <a:t>Link</a:t>
            </a:r>
            <a:r>
              <a:rPr sz="800" spc="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3</a:t>
            </a:r>
            <a:r>
              <a:rPr sz="800" spc="10" dirty="0">
                <a:latin typeface="Times New Roman"/>
                <a:cs typeface="Times New Roman"/>
              </a:rPr>
              <a:t> </a:t>
            </a:r>
            <a:r>
              <a:rPr sz="8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https://www.youtube.com/watch?v=J4903haqRl8</a:t>
            </a:r>
            <a:endParaRPr sz="800" dirty="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3255" y="103631"/>
            <a:ext cx="571500" cy="615696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1642872" y="71627"/>
            <a:ext cx="1714500" cy="646430"/>
            <a:chOff x="1642872" y="71627"/>
            <a:chExt cx="1714500" cy="646430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42872" y="71627"/>
              <a:ext cx="714756" cy="64617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82952" y="71627"/>
              <a:ext cx="1074420" cy="643127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209091" y="891311"/>
            <a:ext cx="3005023" cy="1533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ctr">
              <a:lnSpc>
                <a:spcPct val="125000"/>
              </a:lnSpc>
              <a:spcBef>
                <a:spcPts val="100"/>
              </a:spcBef>
            </a:pP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Network of</a:t>
            </a:r>
            <a:r>
              <a:rPr sz="10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Biotechnology</a:t>
            </a:r>
            <a:r>
              <a:rPr sz="10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Capacity</a:t>
            </a:r>
            <a:r>
              <a:rPr sz="10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Building</a:t>
            </a:r>
            <a:r>
              <a:rPr sz="10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Cells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 of </a:t>
            </a:r>
            <a:r>
              <a:rPr sz="1000" b="1" spc="-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Gujarat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State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Biotechnology</a:t>
            </a:r>
            <a:r>
              <a:rPr sz="10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Mission</a:t>
            </a:r>
            <a:endParaRPr sz="1000" dirty="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  <a:spcBef>
                <a:spcPts val="300"/>
              </a:spcBef>
            </a:pP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Sponsored</a:t>
            </a:r>
            <a:endParaRPr sz="1000" dirty="0">
              <a:latin typeface="Times New Roman"/>
              <a:cs typeface="Times New Roman"/>
            </a:endParaRPr>
          </a:p>
          <a:p>
            <a:pPr marL="150495" marR="139065" algn="ctr">
              <a:lnSpc>
                <a:spcPct val="125000"/>
              </a:lnSpc>
            </a:pP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Fifteen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 Days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Crash Workshop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 for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Cracking</a:t>
            </a:r>
            <a:r>
              <a:rPr sz="10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IIT- </a:t>
            </a:r>
            <a:r>
              <a:rPr sz="1000" b="1" spc="-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JAM,</a:t>
            </a:r>
            <a:r>
              <a:rPr sz="1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GAT</a:t>
            </a:r>
            <a:r>
              <a:rPr sz="10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B and</a:t>
            </a:r>
            <a:r>
              <a:rPr sz="1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other</a:t>
            </a:r>
            <a:r>
              <a:rPr sz="10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national</a:t>
            </a:r>
            <a:r>
              <a:rPr sz="10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entrance</a:t>
            </a:r>
            <a:r>
              <a:rPr sz="10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exams </a:t>
            </a:r>
            <a:r>
              <a:rPr sz="1000" b="1" spc="-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from</a:t>
            </a:r>
            <a:endParaRPr sz="1000" dirty="0">
              <a:latin typeface="Times New Roman"/>
              <a:cs typeface="Times New Roman"/>
            </a:endParaRPr>
          </a:p>
          <a:p>
            <a:pPr marL="766445" marR="757555" algn="ctr">
              <a:lnSpc>
                <a:spcPct val="125000"/>
              </a:lnSpc>
            </a:pP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December</a:t>
            </a:r>
            <a:r>
              <a:rPr sz="1000" b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10</a:t>
            </a:r>
            <a:r>
              <a:rPr lang="en-US" sz="1000" b="1" baseline="30000" dirty="0">
                <a:solidFill>
                  <a:srgbClr val="001F5F"/>
                </a:solidFill>
                <a:latin typeface="Times New Roman"/>
                <a:cs typeface="Times New Roman"/>
              </a:rPr>
              <a:t>th</a:t>
            </a:r>
            <a:r>
              <a:rPr lang="en-US"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10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lang="en-US" sz="10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4</a:t>
            </a:r>
            <a:r>
              <a:rPr lang="en-US" sz="1000" b="1" spc="5" baseline="30000" dirty="0">
                <a:solidFill>
                  <a:srgbClr val="001F5F"/>
                </a:solidFill>
                <a:latin typeface="Times New Roman"/>
                <a:cs typeface="Times New Roman"/>
              </a:rPr>
              <a:t>th</a:t>
            </a:r>
            <a:r>
              <a:rPr lang="en-US" sz="10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202</a:t>
            </a:r>
            <a:r>
              <a:rPr lang="en-US"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4</a:t>
            </a:r>
            <a:r>
              <a:rPr sz="10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b="1" spc="-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endParaRPr lang="en-US" sz="1000" b="1" spc="-23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766445" marR="757555" algn="ctr">
              <a:lnSpc>
                <a:spcPct val="125000"/>
              </a:lnSpc>
            </a:pP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Organi</a:t>
            </a:r>
            <a:r>
              <a:rPr lang="en-US"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z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ed</a:t>
            </a:r>
            <a:r>
              <a:rPr sz="1000" b="1" spc="-1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by</a:t>
            </a:r>
            <a:endParaRPr sz="1000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8916" y="3177692"/>
            <a:ext cx="2196465" cy="978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 marR="5080" indent="-417830">
              <a:lnSpc>
                <a:spcPct val="125000"/>
              </a:lnSpc>
              <a:spcBef>
                <a:spcPts val="100"/>
              </a:spcBef>
            </a:pP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C. </a:t>
            </a:r>
            <a:r>
              <a:rPr sz="1000" b="1" spc="-1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G.</a:t>
            </a:r>
            <a:r>
              <a:rPr sz="1000" b="1" spc="1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Bhakta Institute</a:t>
            </a:r>
            <a:r>
              <a:rPr sz="1000" b="1" spc="1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of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Biotechnology </a:t>
            </a:r>
            <a:r>
              <a:rPr sz="1000" b="1" spc="-23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Uka</a:t>
            </a:r>
            <a:r>
              <a:rPr sz="1000" b="1" spc="1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Tarsadia</a:t>
            </a:r>
            <a:r>
              <a:rPr sz="1000" b="1" spc="-1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University</a:t>
            </a:r>
            <a:endParaRPr sz="1000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  <a:spcBef>
                <a:spcPts val="300"/>
              </a:spcBef>
            </a:pPr>
            <a:r>
              <a:rPr sz="1000" b="1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Maliba</a:t>
            </a:r>
            <a:r>
              <a:rPr sz="1000" b="1" spc="-5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campus</a:t>
            </a:r>
            <a:endParaRPr sz="1000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01625" marR="255270" indent="-36830">
              <a:lnSpc>
                <a:spcPct val="125000"/>
              </a:lnSpc>
            </a:pPr>
            <a:r>
              <a:rPr sz="1000" b="1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Mahua</a:t>
            </a:r>
            <a:r>
              <a:rPr sz="1000" b="1" spc="-3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Road,</a:t>
            </a:r>
            <a:r>
              <a:rPr sz="1000" b="1" spc="-2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Tarsadi,</a:t>
            </a:r>
            <a:r>
              <a:rPr sz="1000" b="1" spc="-1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Bardoli </a:t>
            </a:r>
            <a:r>
              <a:rPr sz="1000" b="1" spc="-23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Dist.</a:t>
            </a:r>
            <a:r>
              <a:rPr sz="1000" b="1" spc="-1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Surat</a:t>
            </a:r>
            <a:r>
              <a:rPr sz="1000" b="1" spc="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–</a:t>
            </a:r>
            <a:r>
              <a:rPr sz="1000" b="1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394350,</a:t>
            </a:r>
            <a:r>
              <a:rPr sz="1000" b="1" spc="-4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Gujarat</a:t>
            </a:r>
            <a:endParaRPr sz="1000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60347" y="2564892"/>
            <a:ext cx="804672" cy="64465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3255" y="4215384"/>
            <a:ext cx="3070860" cy="1359408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196291" y="5557824"/>
            <a:ext cx="1914525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1049655">
              <a:lnSpc>
                <a:spcPct val="1189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Important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dates </a:t>
            </a:r>
            <a:r>
              <a:rPr sz="900" b="1" spc="-2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Registration</a:t>
            </a:r>
            <a:r>
              <a:rPr sz="9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Date</a:t>
            </a:r>
            <a:r>
              <a:rPr sz="900" b="1" spc="1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:</a:t>
            </a:r>
            <a:r>
              <a:rPr sz="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900" b="1" dirty="0">
                <a:solidFill>
                  <a:srgbClr val="C00000"/>
                </a:solidFill>
                <a:latin typeface="Times New Roman"/>
                <a:cs typeface="Times New Roman"/>
              </a:rPr>
              <a:t>6</a:t>
            </a:r>
            <a:r>
              <a:rPr sz="900" b="1" baseline="27777" dirty="0">
                <a:solidFill>
                  <a:srgbClr val="C00000"/>
                </a:solidFill>
                <a:latin typeface="Times New Roman"/>
                <a:cs typeface="Times New Roman"/>
              </a:rPr>
              <a:t>th</a:t>
            </a:r>
            <a:r>
              <a:rPr sz="900" b="1" spc="75" baseline="27777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Dec</a:t>
            </a:r>
            <a:r>
              <a:rPr sz="900" b="1" spc="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202</a:t>
            </a:r>
            <a:r>
              <a:rPr lang="en-US" sz="9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4</a:t>
            </a: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1691" y="5883961"/>
            <a:ext cx="3803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Ses</a:t>
            </a:r>
            <a:r>
              <a:rPr sz="9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s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on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10691" y="5833668"/>
            <a:ext cx="1066165" cy="371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290" marR="30480" indent="-123825">
              <a:lnSpc>
                <a:spcPct val="136700"/>
              </a:lnSpc>
              <a:spcBef>
                <a:spcPts val="100"/>
              </a:spcBef>
            </a:pP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lang="en-IN" sz="900" b="1" dirty="0">
                <a:solidFill>
                  <a:srgbClr val="C00000"/>
                </a:solidFill>
                <a:latin typeface="Times New Roman"/>
                <a:cs typeface="Times New Roman"/>
              </a:rPr>
              <a:t>10</a:t>
            </a:r>
            <a:r>
              <a:rPr lang="en-IN" sz="900" b="1" baseline="30000" dirty="0">
                <a:solidFill>
                  <a:srgbClr val="C00000"/>
                </a:solidFill>
                <a:latin typeface="Times New Roman"/>
                <a:cs typeface="Times New Roman"/>
              </a:rPr>
              <a:t>th</a:t>
            </a:r>
            <a:r>
              <a:rPr lang="en-IN" sz="900" b="1" dirty="0">
                <a:solidFill>
                  <a:srgbClr val="C00000"/>
                </a:solidFill>
                <a:latin typeface="Times New Roman"/>
                <a:cs typeface="Times New Roman"/>
              </a:rPr>
              <a:t> to 24</a:t>
            </a:r>
            <a:r>
              <a:rPr lang="en-IN" sz="900" b="1" baseline="30000" dirty="0">
                <a:solidFill>
                  <a:srgbClr val="C00000"/>
                </a:solidFill>
                <a:latin typeface="Times New Roman"/>
                <a:cs typeface="Times New Roman"/>
              </a:rPr>
              <a:t>th</a:t>
            </a:r>
            <a:r>
              <a:rPr lang="en-IN" sz="900" b="1" dirty="0">
                <a:solidFill>
                  <a:srgbClr val="C00000"/>
                </a:solidFill>
                <a:latin typeface="Times New Roman"/>
                <a:cs typeface="Times New Roman"/>
              </a:rPr>
              <a:t> 2024 </a:t>
            </a:r>
            <a:r>
              <a:rPr sz="9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Important</a:t>
            </a:r>
            <a:r>
              <a:rPr sz="900" b="1" spc="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Links</a:t>
            </a: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2651" y="6284467"/>
            <a:ext cx="27901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For registration:</a:t>
            </a:r>
            <a:r>
              <a:rPr sz="900" b="1" spc="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IN" sz="800" b="1" spc="25" dirty="0">
                <a:solidFill>
                  <a:srgbClr val="C00000"/>
                </a:solidFill>
                <a:latin typeface="Times New Roman"/>
                <a:cs typeface="Times New Roman"/>
              </a:rPr>
              <a:t>https://forms.gle/JdPKVVeEcJw2FTLn6</a:t>
            </a:r>
            <a:endParaRPr lang="en-US" sz="800" b="1" spc="25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57370" y="4024921"/>
            <a:ext cx="999714" cy="22121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35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350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35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350" spc="-15" dirty="0">
                <a:solidFill>
                  <a:srgbClr val="FFFFFF"/>
                </a:solidFill>
                <a:latin typeface="Times New Roman"/>
                <a:cs typeface="Times New Roman"/>
              </a:rPr>
              <a:t>mm</a:t>
            </a:r>
            <a:r>
              <a:rPr sz="1350" spc="-10" dirty="0">
                <a:solidFill>
                  <a:srgbClr val="FFFFFF"/>
                </a:solidFill>
                <a:latin typeface="Times New Roman"/>
                <a:cs typeface="Times New Roman"/>
              </a:rPr>
              <a:t>itt</a:t>
            </a:r>
            <a:r>
              <a:rPr sz="1350" dirty="0">
                <a:solidFill>
                  <a:srgbClr val="FFFFFF"/>
                </a:solidFill>
                <a:latin typeface="Times New Roman"/>
                <a:cs typeface="Times New Roman"/>
              </a:rPr>
              <a:t>ee</a:t>
            </a:r>
            <a:endParaRPr sz="1350" dirty="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576441" y="5424574"/>
            <a:ext cx="2049145" cy="27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lang="en-IN" sz="800" b="1" dirty="0">
                <a:solidFill>
                  <a:srgbClr val="0D0D0D"/>
                </a:solidFill>
                <a:latin typeface="Calibri"/>
                <a:cs typeface="Calibri"/>
              </a:rPr>
              <a:t>Dr</a:t>
            </a:r>
            <a:r>
              <a:rPr lang="en-IN" sz="800" b="1" spc="18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IN" sz="800" b="1" spc="-5" dirty="0" err="1">
                <a:solidFill>
                  <a:srgbClr val="0D0D0D"/>
                </a:solidFill>
                <a:latin typeface="Calibri"/>
                <a:cs typeface="Calibri"/>
              </a:rPr>
              <a:t>Meonis</a:t>
            </a:r>
            <a:r>
              <a:rPr lang="en-IN" sz="800" b="1" spc="17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IN" sz="800" b="1" spc="-5" dirty="0" err="1">
                <a:solidFill>
                  <a:srgbClr val="0D0D0D"/>
                </a:solidFill>
                <a:latin typeface="Calibri"/>
                <a:cs typeface="Calibri"/>
              </a:rPr>
              <a:t>Pithawala</a:t>
            </a:r>
            <a:r>
              <a:rPr lang="en-IN" sz="800" b="1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</a:p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Director,</a:t>
            </a:r>
            <a:r>
              <a:rPr sz="8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C.</a:t>
            </a:r>
            <a:r>
              <a:rPr sz="800" b="1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G.</a:t>
            </a:r>
            <a:r>
              <a:rPr sz="8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Bhakta</a:t>
            </a:r>
            <a:r>
              <a:rPr sz="800" b="1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Institute</a:t>
            </a:r>
            <a:r>
              <a:rPr sz="800" b="1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8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Biotechnology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273800" y="5902325"/>
            <a:ext cx="251206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Dr</a:t>
            </a:r>
            <a:r>
              <a:rPr sz="8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Gopal</a:t>
            </a:r>
            <a:r>
              <a:rPr sz="8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Jee</a:t>
            </a:r>
            <a:r>
              <a:rPr sz="800" b="1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Gopal</a:t>
            </a:r>
            <a:endParaRPr sz="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Assistant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Professor,</a:t>
            </a:r>
            <a:r>
              <a:rPr sz="800" b="1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C.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 G.</a:t>
            </a:r>
            <a:r>
              <a:rPr sz="8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Bhakta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 Institute</a:t>
            </a:r>
            <a:r>
              <a:rPr sz="8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8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Biotechnology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009275" y="6430767"/>
            <a:ext cx="75692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5080" indent="-13335"/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Dr</a:t>
            </a:r>
            <a:r>
              <a:rPr sz="8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N</a:t>
            </a:r>
            <a:r>
              <a:rPr sz="8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Ch</a:t>
            </a:r>
            <a:r>
              <a:rPr sz="8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Srivathsa </a:t>
            </a:r>
            <a:r>
              <a:rPr sz="800" b="1" spc="-17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Dr</a:t>
            </a:r>
            <a:r>
              <a:rPr sz="8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Ami</a:t>
            </a:r>
            <a:r>
              <a:rPr sz="8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Naik</a:t>
            </a:r>
            <a:endParaRPr lang="en-US" sz="800" b="1" spc="-5" dirty="0">
              <a:solidFill>
                <a:srgbClr val="0D0D0D"/>
              </a:solidFill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248400" y="6399644"/>
            <a:ext cx="10287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r>
              <a:rPr sz="800" b="1" spc="-5" dirty="0">
                <a:solidFill>
                  <a:srgbClr val="0D0D0D"/>
                </a:solidFill>
                <a:latin typeface="Calibri"/>
                <a:cs typeface="Calibri"/>
              </a:rPr>
              <a:t>Dr</a:t>
            </a:r>
            <a:r>
              <a:rPr sz="800" b="1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Naga</a:t>
            </a:r>
            <a:r>
              <a:rPr sz="800" b="1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 err="1">
                <a:solidFill>
                  <a:srgbClr val="0D0D0D"/>
                </a:solidFill>
                <a:latin typeface="Calibri"/>
                <a:cs typeface="Calibri"/>
              </a:rPr>
              <a:t>Rathna</a:t>
            </a:r>
            <a:r>
              <a:rPr sz="800" b="1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0D0D0D"/>
                </a:solidFill>
                <a:latin typeface="Calibri"/>
                <a:cs typeface="Calibri"/>
              </a:rPr>
              <a:t>Supriya</a:t>
            </a:r>
            <a:endParaRPr lang="en-US" sz="800" b="1" dirty="0">
              <a:solidFill>
                <a:srgbClr val="0D0D0D"/>
              </a:solidFill>
              <a:latin typeface="Calibri"/>
              <a:cs typeface="Calibri"/>
            </a:endParaRPr>
          </a:p>
          <a:p>
            <a:pPr marL="12700" marR="5080"/>
            <a:r>
              <a:rPr lang="en-IN" sz="800" b="1" spc="-5" dirty="0">
                <a:solidFill>
                  <a:srgbClr val="0D0D0D"/>
                </a:solidFill>
                <a:latin typeface="Calibri"/>
                <a:cs typeface="Calibri"/>
              </a:rPr>
              <a:t>D</a:t>
            </a:r>
            <a:r>
              <a:rPr lang="en-IN" sz="800" b="1" dirty="0">
                <a:solidFill>
                  <a:srgbClr val="0D0D0D"/>
                </a:solidFill>
                <a:latin typeface="Calibri"/>
                <a:cs typeface="Calibri"/>
              </a:rPr>
              <a:t>r</a:t>
            </a:r>
            <a:r>
              <a:rPr lang="en-IN" sz="8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IN" sz="800" b="1" spc="-5" dirty="0">
                <a:solidFill>
                  <a:srgbClr val="0D0D0D"/>
                </a:solidFill>
                <a:latin typeface="Calibri"/>
                <a:cs typeface="Calibri"/>
              </a:rPr>
              <a:t>D</a:t>
            </a:r>
            <a:r>
              <a:rPr lang="en-IN" sz="800" b="1" dirty="0">
                <a:solidFill>
                  <a:srgbClr val="0D0D0D"/>
                </a:solidFill>
                <a:latin typeface="Calibri"/>
                <a:cs typeface="Calibri"/>
              </a:rPr>
              <a:t>hru</a:t>
            </a:r>
            <a:r>
              <a:rPr lang="en-IN" sz="800" b="1" spc="-5" dirty="0">
                <a:solidFill>
                  <a:srgbClr val="0D0D0D"/>
                </a:solidFill>
                <a:latin typeface="Calibri"/>
                <a:cs typeface="Calibri"/>
              </a:rPr>
              <a:t>t</a:t>
            </a:r>
            <a:r>
              <a:rPr lang="en-IN" sz="800" b="1" dirty="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IN" sz="8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IN" sz="800" b="1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lang="en-IN" sz="800" b="1" spc="5" dirty="0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r>
              <a:rPr lang="en-IN" sz="800" b="1" spc="-10" dirty="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IN" sz="800" b="1" dirty="0">
                <a:solidFill>
                  <a:srgbClr val="0D0D0D"/>
                </a:solidFill>
                <a:latin typeface="Calibri"/>
                <a:cs typeface="Calibri"/>
              </a:rPr>
              <a:t>n</a:t>
            </a:r>
          </a:p>
          <a:p>
            <a:pPr marL="12700" marR="5080"/>
            <a:r>
              <a:rPr sz="800" b="1" dirty="0" err="1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r>
              <a:rPr lang="en-US" sz="800" b="1" dirty="0" err="1">
                <a:solidFill>
                  <a:srgbClr val="0D0D0D"/>
                </a:solidFill>
                <a:latin typeface="Calibri"/>
                <a:cs typeface="Calibri"/>
              </a:rPr>
              <a:t>r</a:t>
            </a:r>
            <a:r>
              <a:rPr sz="8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sz="800" b="1" spc="-5" dirty="0" err="1">
                <a:solidFill>
                  <a:srgbClr val="0D0D0D"/>
                </a:solidFill>
                <a:latin typeface="Calibri"/>
                <a:cs typeface="Calibri"/>
              </a:rPr>
              <a:t>Rudrank</a:t>
            </a:r>
            <a:r>
              <a:rPr lang="en-US" sz="800" b="1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sz="800" b="1" spc="-5" dirty="0" err="1">
                <a:solidFill>
                  <a:srgbClr val="0D0D0D"/>
                </a:solidFill>
                <a:latin typeface="Calibri"/>
                <a:cs typeface="Calibri"/>
              </a:rPr>
              <a:t>Moharana</a:t>
            </a:r>
            <a:endParaRPr sz="800" dirty="0">
              <a:latin typeface="Calibri"/>
              <a:cs typeface="Calibri"/>
            </a:endParaRPr>
          </a:p>
        </p:txBody>
      </p:sp>
      <p:pic>
        <p:nvPicPr>
          <p:cNvPr id="59" name="object 5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81553" y="19811"/>
            <a:ext cx="573971" cy="694944"/>
          </a:xfrm>
          <a:prstGeom prst="rect">
            <a:avLst/>
          </a:prstGeom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221C6EC2-3D03-A959-5323-5CB0FEA63A33}"/>
              </a:ext>
            </a:extLst>
          </p:cNvPr>
          <p:cNvGrpSpPr/>
          <p:nvPr/>
        </p:nvGrpSpPr>
        <p:grpSpPr>
          <a:xfrm>
            <a:off x="6670354" y="4322482"/>
            <a:ext cx="1750957" cy="402092"/>
            <a:chOff x="6670354" y="4407687"/>
            <a:chExt cx="1750957" cy="402092"/>
          </a:xfrm>
        </p:grpSpPr>
        <p:sp>
          <p:nvSpPr>
            <p:cNvPr id="42" name="object 42"/>
            <p:cNvSpPr txBox="1"/>
            <p:nvPr/>
          </p:nvSpPr>
          <p:spPr>
            <a:xfrm>
              <a:off x="6670354" y="4558428"/>
              <a:ext cx="1750957" cy="25135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" algn="ctr">
                <a:lnSpc>
                  <a:spcPct val="100000"/>
                </a:lnSpc>
                <a:spcBef>
                  <a:spcPts val="100"/>
                </a:spcBef>
              </a:pPr>
              <a:r>
                <a:rPr sz="800" b="1" spc="-5" dirty="0">
                  <a:solidFill>
                    <a:srgbClr val="0D0D0D"/>
                  </a:solidFill>
                  <a:latin typeface="Calibri"/>
                  <a:cs typeface="Calibri"/>
                </a:rPr>
                <a:t>Dr</a:t>
              </a:r>
              <a:r>
                <a:rPr sz="800" b="1" spc="-35" dirty="0">
                  <a:solidFill>
                    <a:srgbClr val="0D0D0D"/>
                  </a:solidFill>
                  <a:latin typeface="Calibri"/>
                  <a:cs typeface="Calibri"/>
                </a:rPr>
                <a:t> </a:t>
              </a:r>
              <a:r>
                <a:rPr sz="800" b="1" spc="-5" dirty="0">
                  <a:solidFill>
                    <a:srgbClr val="0D0D0D"/>
                  </a:solidFill>
                  <a:latin typeface="Calibri"/>
                  <a:cs typeface="Calibri"/>
                </a:rPr>
                <a:t>D.</a:t>
              </a:r>
              <a:r>
                <a:rPr sz="800" b="1" spc="-30" dirty="0">
                  <a:solidFill>
                    <a:srgbClr val="0D0D0D"/>
                  </a:solidFill>
                  <a:latin typeface="Calibri"/>
                  <a:cs typeface="Calibri"/>
                </a:rPr>
                <a:t> </a:t>
              </a:r>
              <a:r>
                <a:rPr sz="800" b="1" dirty="0">
                  <a:solidFill>
                    <a:srgbClr val="0D0D0D"/>
                  </a:solidFill>
                  <a:latin typeface="Calibri"/>
                  <a:cs typeface="Calibri"/>
                </a:rPr>
                <a:t>R.</a:t>
              </a:r>
              <a:r>
                <a:rPr sz="800" b="1" spc="-30" dirty="0">
                  <a:solidFill>
                    <a:srgbClr val="0D0D0D"/>
                  </a:solidFill>
                  <a:latin typeface="Calibri"/>
                  <a:cs typeface="Calibri"/>
                </a:rPr>
                <a:t> </a:t>
              </a:r>
              <a:r>
                <a:rPr sz="800" b="1" dirty="0">
                  <a:solidFill>
                    <a:srgbClr val="0D0D0D"/>
                  </a:solidFill>
                  <a:latin typeface="Calibri"/>
                  <a:cs typeface="Calibri"/>
                </a:rPr>
                <a:t>Shah</a:t>
              </a:r>
              <a:endParaRPr sz="800" dirty="0">
                <a:latin typeface="Calibri"/>
                <a:cs typeface="Calibri"/>
              </a:endParaRPr>
            </a:p>
            <a:p>
              <a:pPr algn="ctr">
                <a:lnSpc>
                  <a:spcPts val="944"/>
                </a:lnSpc>
                <a:spcBef>
                  <a:spcPts val="5"/>
                </a:spcBef>
                <a:spcAft>
                  <a:spcPts val="400"/>
                </a:spcAft>
              </a:pPr>
              <a:r>
                <a:rPr lang="en-US" sz="800" b="1" dirty="0">
                  <a:solidFill>
                    <a:srgbClr val="0D0D0D"/>
                  </a:solidFill>
                  <a:latin typeface="Calibri"/>
                  <a:cs typeface="Calibri"/>
                </a:rPr>
                <a:t>CEO</a:t>
              </a:r>
              <a:r>
                <a:rPr sz="800" b="1" dirty="0">
                  <a:solidFill>
                    <a:srgbClr val="0D0D0D"/>
                  </a:solidFill>
                  <a:uFill>
                    <a:solidFill>
                      <a:srgbClr val="BD4A47"/>
                    </a:solidFill>
                  </a:uFill>
                  <a:latin typeface="Calibri"/>
                  <a:cs typeface="Calibri"/>
                </a:rPr>
                <a:t>,</a:t>
              </a:r>
              <a:r>
                <a:rPr sz="800" b="1" spc="-35" dirty="0">
                  <a:solidFill>
                    <a:srgbClr val="0D0D0D"/>
                  </a:solidFill>
                  <a:uFill>
                    <a:solidFill>
                      <a:srgbClr val="BD4A47"/>
                    </a:solidFill>
                  </a:uFill>
                  <a:latin typeface="Calibri"/>
                  <a:cs typeface="Calibri"/>
                </a:rPr>
                <a:t> </a:t>
              </a:r>
              <a:r>
                <a:rPr sz="800" b="1" dirty="0">
                  <a:solidFill>
                    <a:srgbClr val="0D0D0D"/>
                  </a:solidFill>
                  <a:uFill>
                    <a:solidFill>
                      <a:srgbClr val="BD4A47"/>
                    </a:solidFill>
                  </a:uFill>
                  <a:latin typeface="Calibri"/>
                  <a:cs typeface="Calibri"/>
                </a:rPr>
                <a:t>Uka</a:t>
              </a:r>
              <a:r>
                <a:rPr sz="800" b="1" spc="-5" dirty="0">
                  <a:solidFill>
                    <a:srgbClr val="0D0D0D"/>
                  </a:solidFill>
                  <a:uFill>
                    <a:solidFill>
                      <a:srgbClr val="BD4A47"/>
                    </a:solidFill>
                  </a:uFill>
                  <a:latin typeface="Calibri"/>
                  <a:cs typeface="Calibri"/>
                </a:rPr>
                <a:t> Tarsadia</a:t>
              </a:r>
              <a:r>
                <a:rPr sz="800" b="1" spc="5" dirty="0">
                  <a:solidFill>
                    <a:srgbClr val="0D0D0D"/>
                  </a:solidFill>
                  <a:uFill>
                    <a:solidFill>
                      <a:srgbClr val="BD4A47"/>
                    </a:solidFill>
                  </a:uFill>
                  <a:latin typeface="Calibri"/>
                  <a:cs typeface="Calibri"/>
                </a:rPr>
                <a:t> </a:t>
              </a:r>
              <a:r>
                <a:rPr sz="800" b="1" spc="-5" dirty="0">
                  <a:solidFill>
                    <a:srgbClr val="0D0D0D"/>
                  </a:solidFill>
                  <a:uFill>
                    <a:solidFill>
                      <a:srgbClr val="BD4A47"/>
                    </a:solidFill>
                  </a:uFill>
                  <a:latin typeface="Calibri"/>
                  <a:cs typeface="Calibri"/>
                </a:rPr>
                <a:t>Uni</a:t>
              </a:r>
              <a:r>
                <a:rPr sz="800" b="1" spc="-5" dirty="0">
                  <a:solidFill>
                    <a:srgbClr val="0D0D0D"/>
                  </a:solidFill>
                  <a:latin typeface="Calibri"/>
                  <a:cs typeface="Calibri"/>
                </a:rPr>
                <a:t>versity</a:t>
              </a:r>
              <a:endParaRPr lang="en-IN" sz="8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7" name="object 31">
              <a:extLst>
                <a:ext uri="{FF2B5EF4-FFF2-40B4-BE49-F238E27FC236}">
                  <a16:creationId xmlns:a16="http://schemas.microsoft.com/office/drawing/2014/main" id="{9598F80A-A735-570F-2493-B649DBDEDD8B}"/>
                </a:ext>
              </a:extLst>
            </p:cNvPr>
            <p:cNvSpPr txBox="1"/>
            <p:nvPr/>
          </p:nvSpPr>
          <p:spPr>
            <a:xfrm>
              <a:off x="7149900" y="4407687"/>
              <a:ext cx="791867" cy="17331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vert="horz" wrap="square" lIns="0" tIns="13335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5"/>
                </a:spcBef>
              </a:pPr>
              <a:r>
                <a:rPr sz="10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lang="en-US" sz="10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hief-Patron  </a:t>
              </a:r>
              <a:endParaRPr sz="1000" dirty="0">
                <a:latin typeface="Times New Roman"/>
                <a:cs typeface="Times New Roman"/>
              </a:endParaRPr>
            </a:p>
          </p:txBody>
        </p:sp>
      </p:grpSp>
      <p:sp>
        <p:nvSpPr>
          <p:cNvPr id="79" name="object 31">
            <a:extLst>
              <a:ext uri="{FF2B5EF4-FFF2-40B4-BE49-F238E27FC236}">
                <a16:creationId xmlns:a16="http://schemas.microsoft.com/office/drawing/2014/main" id="{292EBF00-4A12-9F4B-F1C1-33BF640F6855}"/>
              </a:ext>
            </a:extLst>
          </p:cNvPr>
          <p:cNvSpPr txBox="1"/>
          <p:nvPr/>
        </p:nvSpPr>
        <p:spPr>
          <a:xfrm>
            <a:off x="7207992" y="4747893"/>
            <a:ext cx="708173" cy="1673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000" dirty="0">
                <a:solidFill>
                  <a:srgbClr val="FFFFFF"/>
                </a:solidFill>
                <a:latin typeface="Times New Roman"/>
                <a:cs typeface="Times New Roman"/>
              </a:rPr>
              <a:t>Patron 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E9A4D92-6A89-1970-A443-1D74624B3BB2}"/>
              </a:ext>
            </a:extLst>
          </p:cNvPr>
          <p:cNvSpPr txBox="1"/>
          <p:nvPr/>
        </p:nvSpPr>
        <p:spPr>
          <a:xfrm>
            <a:off x="6860032" y="4887894"/>
            <a:ext cx="1371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Dr Yogeshwar P Kosta</a:t>
            </a:r>
          </a:p>
          <a:p>
            <a:pPr algn="ctr"/>
            <a:r>
              <a:rPr lang="en-IN" sz="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VC, Uka Tarsadia University</a:t>
            </a:r>
            <a:endParaRPr lang="en-IN" sz="800" dirty="0">
              <a:latin typeface="Calibri"/>
              <a:cs typeface="Calibri"/>
            </a:endParaRPr>
          </a:p>
        </p:txBody>
      </p:sp>
      <p:sp>
        <p:nvSpPr>
          <p:cNvPr id="82" name="object 31">
            <a:extLst>
              <a:ext uri="{FF2B5EF4-FFF2-40B4-BE49-F238E27FC236}">
                <a16:creationId xmlns:a16="http://schemas.microsoft.com/office/drawing/2014/main" id="{5FB77B2F-E3DE-A238-D0BF-75815FE13BB4}"/>
              </a:ext>
            </a:extLst>
          </p:cNvPr>
          <p:cNvSpPr txBox="1"/>
          <p:nvPr/>
        </p:nvSpPr>
        <p:spPr>
          <a:xfrm>
            <a:off x="7207991" y="5229547"/>
            <a:ext cx="708173" cy="1673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000" dirty="0">
                <a:solidFill>
                  <a:srgbClr val="FFFFFF"/>
                </a:solidFill>
                <a:latin typeface="Times New Roman"/>
                <a:cs typeface="Times New Roman"/>
              </a:rPr>
              <a:t>Chairman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83" name="object 31">
            <a:extLst>
              <a:ext uri="{FF2B5EF4-FFF2-40B4-BE49-F238E27FC236}">
                <a16:creationId xmlns:a16="http://schemas.microsoft.com/office/drawing/2014/main" id="{BECCF3AC-012A-D972-F117-E7CE4A8F62DD}"/>
              </a:ext>
            </a:extLst>
          </p:cNvPr>
          <p:cNvSpPr txBox="1"/>
          <p:nvPr/>
        </p:nvSpPr>
        <p:spPr>
          <a:xfrm>
            <a:off x="7191745" y="5727082"/>
            <a:ext cx="708173" cy="1673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000" dirty="0">
                <a:solidFill>
                  <a:srgbClr val="FFFFFF"/>
                </a:solidFill>
                <a:latin typeface="Times New Roman"/>
                <a:cs typeface="Times New Roman"/>
              </a:rPr>
              <a:t>Coordinator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84" name="object 31">
            <a:extLst>
              <a:ext uri="{FF2B5EF4-FFF2-40B4-BE49-F238E27FC236}">
                <a16:creationId xmlns:a16="http://schemas.microsoft.com/office/drawing/2014/main" id="{49CCE22D-8E9C-D8EA-0678-D9D9D1B9055A}"/>
              </a:ext>
            </a:extLst>
          </p:cNvPr>
          <p:cNvSpPr txBox="1"/>
          <p:nvPr/>
        </p:nvSpPr>
        <p:spPr>
          <a:xfrm>
            <a:off x="6961054" y="6172199"/>
            <a:ext cx="1192346" cy="1673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000" dirty="0">
                <a:solidFill>
                  <a:srgbClr val="FFFFFF"/>
                </a:solidFill>
                <a:latin typeface="Times New Roman"/>
                <a:cs typeface="Times New Roman"/>
              </a:rPr>
              <a:t>Organizing members</a:t>
            </a:r>
            <a:endParaRPr sz="1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APPLICATION</a:t>
            </a:r>
            <a:r>
              <a:rPr spc="20" dirty="0"/>
              <a:t> </a:t>
            </a:r>
            <a:r>
              <a:rPr spc="-10" dirty="0"/>
              <a:t>FORM</a:t>
            </a:r>
            <a:r>
              <a:rPr spc="15" dirty="0"/>
              <a:t> </a:t>
            </a:r>
            <a:r>
              <a:rPr spc="-10" dirty="0"/>
              <a:t>FOR</a:t>
            </a:r>
            <a:r>
              <a:rPr spc="15" dirty="0"/>
              <a:t> </a:t>
            </a:r>
            <a:r>
              <a:rPr spc="-5" dirty="0"/>
              <a:t>TY</a:t>
            </a:r>
            <a:r>
              <a:rPr spc="5" dirty="0"/>
              <a:t> </a:t>
            </a:r>
            <a:r>
              <a:rPr spc="-20" dirty="0"/>
              <a:t>BT</a:t>
            </a:r>
            <a:r>
              <a:rPr dirty="0"/>
              <a:t> </a:t>
            </a:r>
            <a:r>
              <a:rPr spc="-10" dirty="0"/>
              <a:t>CBC</a:t>
            </a:r>
            <a:r>
              <a:rPr dirty="0"/>
              <a:t> </a:t>
            </a:r>
            <a:r>
              <a:rPr spc="-15" dirty="0"/>
              <a:t>GSBTM</a:t>
            </a:r>
            <a:r>
              <a:rPr spc="20" dirty="0"/>
              <a:t> </a:t>
            </a:r>
            <a:r>
              <a:rPr spc="-10" dirty="0"/>
              <a:t>CRASH</a:t>
            </a:r>
            <a:r>
              <a:rPr spc="20" dirty="0"/>
              <a:t> </a:t>
            </a:r>
            <a:r>
              <a:rPr spc="-10" dirty="0"/>
              <a:t>WORKSHOP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4126" y="190337"/>
            <a:ext cx="2482850" cy="51879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690"/>
              </a:spcBef>
            </a:pPr>
            <a:r>
              <a:rPr sz="1400" b="1" spc="-5" dirty="0">
                <a:latin typeface="Calibri"/>
                <a:cs typeface="Calibri"/>
              </a:rPr>
              <a:t>202</a:t>
            </a:r>
            <a:r>
              <a:rPr lang="en-US" sz="1400" b="1" spc="-5" dirty="0">
                <a:latin typeface="Calibri"/>
                <a:cs typeface="Calibri"/>
              </a:rPr>
              <a:t>4 (Dec 10-24</a:t>
            </a:r>
            <a:r>
              <a:rPr lang="en-US" sz="1400" b="1" spc="-5" baseline="30000" dirty="0">
                <a:latin typeface="Calibri"/>
                <a:cs typeface="Calibri"/>
              </a:rPr>
              <a:t>th</a:t>
            </a:r>
            <a:r>
              <a:rPr lang="en-US" sz="1400" b="1" spc="-5" dirty="0">
                <a:latin typeface="Calibri"/>
                <a:cs typeface="Calibri"/>
              </a:rPr>
              <a:t>)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(PLEASE FILL</a:t>
            </a:r>
            <a:r>
              <a:rPr sz="10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CAPITAL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LETTERS)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82256" y="1670304"/>
            <a:ext cx="1477010" cy="15652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405765">
              <a:lnSpc>
                <a:spcPct val="100000"/>
              </a:lnSpc>
              <a:spcBef>
                <a:spcPts val="5"/>
              </a:spcBef>
            </a:pPr>
            <a:r>
              <a:rPr sz="1100" b="1" spc="-5" dirty="0">
                <a:latin typeface="Calibri"/>
                <a:cs typeface="Calibri"/>
              </a:rPr>
              <a:t>PHOTOGRAPH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691" y="1210157"/>
            <a:ext cx="1630680" cy="178625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100" spc="-5" dirty="0">
                <a:latin typeface="Times New Roman"/>
                <a:cs typeface="Times New Roman"/>
              </a:rPr>
              <a:t>NAME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spc="-5" dirty="0">
                <a:latin typeface="Times New Roman"/>
                <a:cs typeface="Times New Roman"/>
              </a:rPr>
              <a:t>CLASS</a:t>
            </a:r>
            <a:r>
              <a:rPr sz="1100" spc="2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(TY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only)</a:t>
            </a:r>
            <a:endParaRPr sz="1100">
              <a:latin typeface="Times New Roman"/>
              <a:cs typeface="Times New Roman"/>
            </a:endParaRPr>
          </a:p>
          <a:p>
            <a:pPr marL="12700" marR="1017905">
              <a:lnSpc>
                <a:spcPct val="150000"/>
              </a:lnSpc>
            </a:pPr>
            <a:r>
              <a:rPr sz="1100" dirty="0">
                <a:latin typeface="Times New Roman"/>
                <a:cs typeface="Times New Roman"/>
              </a:rPr>
              <a:t>S</a:t>
            </a:r>
            <a:r>
              <a:rPr sz="1100" spc="-10" dirty="0">
                <a:latin typeface="Times New Roman"/>
                <a:cs typeface="Times New Roman"/>
              </a:rPr>
              <a:t>U</a:t>
            </a:r>
            <a:r>
              <a:rPr sz="1100" spc="-5" dirty="0">
                <a:latin typeface="Times New Roman"/>
                <a:cs typeface="Times New Roman"/>
              </a:rPr>
              <a:t>B</a:t>
            </a:r>
            <a:r>
              <a:rPr sz="1100" spc="10" dirty="0">
                <a:latin typeface="Times New Roman"/>
                <a:cs typeface="Times New Roman"/>
              </a:rPr>
              <a:t>J</a:t>
            </a: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-10" dirty="0">
                <a:latin typeface="Times New Roman"/>
                <a:cs typeface="Times New Roman"/>
              </a:rPr>
              <a:t>C</a:t>
            </a:r>
            <a:r>
              <a:rPr sz="1100" dirty="0">
                <a:latin typeface="Times New Roman"/>
                <a:cs typeface="Times New Roman"/>
              </a:rPr>
              <a:t>T  </a:t>
            </a:r>
            <a:r>
              <a:rPr sz="1100" spc="-5" dirty="0">
                <a:latin typeface="Times New Roman"/>
                <a:cs typeface="Times New Roman"/>
              </a:rPr>
              <a:t>MOBILE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spc="-10" dirty="0">
                <a:latin typeface="Times New Roman"/>
                <a:cs typeface="Times New Roman"/>
              </a:rPr>
              <a:t>E-MAIL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ID</a:t>
            </a: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1100" spc="-5" dirty="0">
                <a:latin typeface="Times New Roman"/>
                <a:cs typeface="Times New Roman"/>
              </a:rPr>
              <a:t>NAME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OF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COLLEGE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COLLEGE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ADDRESS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0795" y="1210157"/>
            <a:ext cx="4435475" cy="2037714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100" dirty="0">
                <a:latin typeface="Times New Roman"/>
                <a:cs typeface="Times New Roman"/>
              </a:rPr>
              <a:t>:………………………………………………………………………………….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…………………………</a:t>
            </a:r>
            <a:r>
              <a:rPr sz="1100" spc="-15" dirty="0">
                <a:latin typeface="Times New Roman"/>
                <a:cs typeface="Times New Roman"/>
              </a:rPr>
              <a:t>…</a:t>
            </a:r>
            <a:r>
              <a:rPr sz="1100" dirty="0">
                <a:latin typeface="Times New Roman"/>
                <a:cs typeface="Times New Roman"/>
              </a:rPr>
              <a:t>……</a:t>
            </a:r>
            <a:r>
              <a:rPr sz="1100" spc="-15" dirty="0">
                <a:latin typeface="Times New Roman"/>
                <a:cs typeface="Times New Roman"/>
              </a:rPr>
              <a:t>…</a:t>
            </a:r>
            <a:r>
              <a:rPr sz="1100" dirty="0">
                <a:latin typeface="Times New Roman"/>
                <a:cs typeface="Times New Roman"/>
              </a:rPr>
              <a:t>……</a:t>
            </a:r>
            <a:r>
              <a:rPr sz="1100" spc="-15" dirty="0">
                <a:latin typeface="Times New Roman"/>
                <a:cs typeface="Times New Roman"/>
              </a:rPr>
              <a:t>…</a:t>
            </a:r>
            <a:r>
              <a:rPr sz="1100" dirty="0">
                <a:latin typeface="Times New Roman"/>
                <a:cs typeface="Times New Roman"/>
              </a:rPr>
              <a:t>……</a:t>
            </a:r>
            <a:r>
              <a:rPr sz="1100" spc="-15" dirty="0">
                <a:latin typeface="Times New Roman"/>
                <a:cs typeface="Times New Roman"/>
              </a:rPr>
              <a:t>…</a:t>
            </a:r>
            <a:r>
              <a:rPr sz="1100" dirty="0">
                <a:latin typeface="Times New Roman"/>
                <a:cs typeface="Times New Roman"/>
              </a:rPr>
              <a:t>……</a:t>
            </a:r>
            <a:r>
              <a:rPr sz="1100" spc="-15" dirty="0">
                <a:latin typeface="Times New Roman"/>
                <a:cs typeface="Times New Roman"/>
              </a:rPr>
              <a:t>…</a:t>
            </a:r>
            <a:r>
              <a:rPr sz="1100" dirty="0">
                <a:latin typeface="Times New Roman"/>
                <a:cs typeface="Times New Roman"/>
              </a:rPr>
              <a:t>……</a:t>
            </a:r>
            <a:r>
              <a:rPr sz="1100" spc="-15" dirty="0">
                <a:latin typeface="Times New Roman"/>
                <a:cs typeface="Times New Roman"/>
              </a:rPr>
              <a:t>…</a:t>
            </a:r>
            <a:r>
              <a:rPr sz="1100" dirty="0">
                <a:latin typeface="Times New Roman"/>
                <a:cs typeface="Times New Roman"/>
              </a:rPr>
              <a:t>……</a:t>
            </a:r>
            <a:r>
              <a:rPr sz="1100" spc="-15" dirty="0">
                <a:latin typeface="Times New Roman"/>
                <a:cs typeface="Times New Roman"/>
              </a:rPr>
              <a:t>…</a:t>
            </a:r>
            <a:r>
              <a:rPr sz="1100" spc="5" dirty="0">
                <a:latin typeface="Times New Roman"/>
                <a:cs typeface="Times New Roman"/>
              </a:rPr>
              <a:t>…</a:t>
            </a:r>
            <a:r>
              <a:rPr sz="1100" dirty="0">
                <a:latin typeface="Times New Roman"/>
                <a:cs typeface="Times New Roman"/>
              </a:rPr>
              <a:t>...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dirty="0">
                <a:latin typeface="Times New Roman"/>
                <a:cs typeface="Times New Roman"/>
              </a:rPr>
              <a:t>:…………………………………………………………………………………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dirty="0">
                <a:latin typeface="Times New Roman"/>
                <a:cs typeface="Times New Roman"/>
              </a:rPr>
              <a:t>:…………………………………………………………………………………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dirty="0">
                <a:latin typeface="Times New Roman"/>
                <a:cs typeface="Times New Roman"/>
              </a:rPr>
              <a:t>:…………………………………………………………………………………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dirty="0">
                <a:latin typeface="Times New Roman"/>
                <a:cs typeface="Times New Roman"/>
              </a:rPr>
              <a:t>:…………………………………………………………………………………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dirty="0">
                <a:latin typeface="Times New Roman"/>
                <a:cs typeface="Times New Roman"/>
              </a:rPr>
              <a:t>:…………………………………………………………………………………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100" dirty="0">
                <a:latin typeface="Times New Roman"/>
                <a:cs typeface="Times New Roman"/>
              </a:rPr>
              <a:t>………………………………………………………………………………….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591" y="3252342"/>
            <a:ext cx="8706485" cy="2852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Times New Roman"/>
                <a:cs typeface="Times New Roman"/>
              </a:rPr>
              <a:t>UNDERTAKING: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  <a:spcBef>
                <a:spcPts val="5"/>
              </a:spcBef>
              <a:tabLst>
                <a:tab pos="2893695" algn="l"/>
              </a:tabLst>
            </a:pPr>
            <a:r>
              <a:rPr sz="1100" dirty="0">
                <a:latin typeface="Times New Roman"/>
                <a:cs typeface="Times New Roman"/>
              </a:rPr>
              <a:t>I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-5" dirty="0">
                <a:latin typeface="Times New Roman"/>
                <a:cs typeface="Times New Roman"/>
              </a:rPr>
              <a:t>HEREBY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AGREE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AND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COMMIT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MYSELF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FOR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AT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LEAST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90%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ATTENDANCE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(LECTURE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&amp;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TEST)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FAILING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WHICH,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THE</a:t>
            </a:r>
            <a:r>
              <a:rPr sz="1100" spc="-5" dirty="0">
                <a:latin typeface="Times New Roman"/>
                <a:cs typeface="Times New Roman"/>
              </a:rPr>
              <a:t> DEPOSIT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MONEY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(RS.1000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(TY)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WOULD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NOT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BE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RETURNED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TO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ME.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100" b="1" spc="-5" dirty="0">
                <a:latin typeface="Times New Roman"/>
                <a:cs typeface="Times New Roman"/>
              </a:rPr>
              <a:t>SIGNATURE</a:t>
            </a:r>
            <a:r>
              <a:rPr sz="1100" b="1" spc="25" dirty="0">
                <a:latin typeface="Times New Roman"/>
                <a:cs typeface="Times New Roman"/>
              </a:rPr>
              <a:t> </a:t>
            </a:r>
            <a:r>
              <a:rPr sz="1100" b="1" spc="5" dirty="0">
                <a:latin typeface="Times New Roman"/>
                <a:cs typeface="Times New Roman"/>
              </a:rPr>
              <a:t>OF</a:t>
            </a:r>
            <a:r>
              <a:rPr sz="1100" b="1" spc="-2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THE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STUDENT:…………………………………………………..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050" b="1" dirty="0">
                <a:latin typeface="Times New Roman"/>
                <a:cs typeface="Times New Roman"/>
              </a:rPr>
              <a:t>RULES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spc="5" dirty="0">
                <a:latin typeface="Times New Roman"/>
                <a:cs typeface="Times New Roman"/>
              </a:rPr>
              <a:t>AND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REGULATION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FOR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SELECTION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OF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STUDENTS:</a:t>
            </a:r>
            <a:endParaRPr sz="1050" dirty="0">
              <a:latin typeface="Times New Roman"/>
              <a:cs typeface="Times New Roman"/>
            </a:endParaRPr>
          </a:p>
          <a:p>
            <a:pPr marL="221615" indent="-171450">
              <a:lnSpc>
                <a:spcPct val="100000"/>
              </a:lnSpc>
              <a:buSzPct val="90476"/>
              <a:buFont typeface="Wingdings" panose="05000000000000000000" pitchFamily="2" charset="2"/>
              <a:buChar char="v"/>
              <a:tabLst>
                <a:tab pos="98425" algn="l"/>
              </a:tabLst>
            </a:pP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5" dirty="0">
                <a:latin typeface="Times New Roman"/>
                <a:cs typeface="Times New Roman"/>
              </a:rPr>
              <a:t> last </a:t>
            </a:r>
            <a:r>
              <a:rPr sz="1050" b="1" dirty="0">
                <a:latin typeface="Times New Roman"/>
                <a:cs typeface="Times New Roman"/>
              </a:rPr>
              <a:t>date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for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registration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is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lang="en-US" sz="1050" b="1" spc="-5" dirty="0">
                <a:latin typeface="Times New Roman"/>
                <a:cs typeface="Times New Roman"/>
              </a:rPr>
              <a:t>6</a:t>
            </a:r>
            <a:r>
              <a:rPr sz="1050" b="1" spc="-7" baseline="23809" dirty="0">
                <a:latin typeface="Times New Roman"/>
                <a:cs typeface="Times New Roman"/>
              </a:rPr>
              <a:t>th</a:t>
            </a:r>
            <a:r>
              <a:rPr sz="1050" b="1" spc="135" baseline="23809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Dec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202</a:t>
            </a:r>
            <a:r>
              <a:rPr lang="en-US" sz="1050" b="1" dirty="0">
                <a:latin typeface="Times New Roman"/>
                <a:cs typeface="Times New Roman"/>
              </a:rPr>
              <a:t>4</a:t>
            </a:r>
            <a:r>
              <a:rPr sz="1050" b="1" dirty="0">
                <a:latin typeface="Times New Roman"/>
                <a:cs typeface="Times New Roman"/>
              </a:rPr>
              <a:t>.</a:t>
            </a:r>
            <a:endParaRPr sz="1050" dirty="0">
              <a:latin typeface="Times New Roman"/>
              <a:cs typeface="Times New Roman"/>
            </a:endParaRPr>
          </a:p>
          <a:p>
            <a:pPr marL="221615" indent="-171450">
              <a:lnSpc>
                <a:spcPct val="100000"/>
              </a:lnSpc>
              <a:buSzPct val="90476"/>
              <a:buFont typeface="Wingdings" panose="05000000000000000000" pitchFamily="2" charset="2"/>
              <a:buChar char="v"/>
              <a:tabLst>
                <a:tab pos="99060" algn="l"/>
              </a:tabLst>
            </a:pPr>
            <a:r>
              <a:rPr sz="1050" b="1" spc="-5" dirty="0">
                <a:latin typeface="Times New Roman"/>
                <a:cs typeface="Times New Roman"/>
              </a:rPr>
              <a:t>Selected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students would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be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provided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with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intensive</a:t>
            </a:r>
            <a:r>
              <a:rPr sz="1050" b="1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training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from 8:30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5" dirty="0">
                <a:latin typeface="Times New Roman"/>
                <a:cs typeface="Times New Roman"/>
              </a:rPr>
              <a:t>AM</a:t>
            </a:r>
            <a:r>
              <a:rPr sz="1050" b="1" dirty="0">
                <a:latin typeface="Times New Roman"/>
                <a:cs typeface="Times New Roman"/>
              </a:rPr>
              <a:t> to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5:30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PM</a:t>
            </a:r>
            <a:r>
              <a:rPr sz="1050" b="1" dirty="0">
                <a:latin typeface="Times New Roman"/>
                <a:cs typeface="Times New Roman"/>
              </a:rPr>
              <a:t> from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eminent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teachers</a:t>
            </a:r>
            <a:r>
              <a:rPr sz="1050" b="1" dirty="0">
                <a:latin typeface="Times New Roman"/>
                <a:cs typeface="Times New Roman"/>
              </a:rPr>
              <a:t> from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various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places.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Food,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kits,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books</a:t>
            </a:r>
            <a:r>
              <a:rPr sz="1050" b="1" spc="25" dirty="0">
                <a:latin typeface="Times New Roman"/>
                <a:cs typeface="Times New Roman"/>
              </a:rPr>
              <a:t> </a:t>
            </a:r>
            <a:r>
              <a:rPr sz="1050" b="1" spc="5" dirty="0">
                <a:latin typeface="Times New Roman"/>
                <a:cs typeface="Times New Roman"/>
              </a:rPr>
              <a:t>&amp;</a:t>
            </a:r>
            <a:r>
              <a:rPr lang="en-US" sz="1050" b="1" spc="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accommodation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will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be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provided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free</a:t>
            </a:r>
            <a:r>
              <a:rPr sz="1050" b="1" spc="-4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of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cost at the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institution.</a:t>
            </a:r>
            <a:endParaRPr sz="1050" dirty="0">
              <a:latin typeface="Times New Roman"/>
              <a:cs typeface="Times New Roman"/>
            </a:endParaRPr>
          </a:p>
          <a:p>
            <a:pPr marL="221615" indent="-171450">
              <a:lnSpc>
                <a:spcPct val="100000"/>
              </a:lnSpc>
              <a:buSzPct val="90476"/>
              <a:buFont typeface="Wingdings" panose="05000000000000000000" pitchFamily="2" charset="2"/>
              <a:buChar char="v"/>
              <a:tabLst>
                <a:tab pos="98425" algn="l"/>
              </a:tabLst>
            </a:pPr>
            <a:r>
              <a:rPr sz="1050" b="1" dirty="0">
                <a:latin typeface="Times New Roman"/>
                <a:cs typeface="Times New Roman"/>
              </a:rPr>
              <a:t>The </a:t>
            </a:r>
            <a:r>
              <a:rPr sz="1050" b="1" spc="-5" dirty="0">
                <a:latin typeface="Times New Roman"/>
                <a:cs typeface="Times New Roman"/>
              </a:rPr>
              <a:t>selected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Students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are required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to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deposit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Rs.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1000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for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registration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and </a:t>
            </a:r>
            <a:r>
              <a:rPr sz="1050" b="1" spc="-5" dirty="0">
                <a:latin typeface="Times New Roman"/>
                <a:cs typeface="Times New Roman"/>
              </a:rPr>
              <a:t>undertaking</a:t>
            </a:r>
            <a:r>
              <a:rPr sz="1050" b="1" spc="2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for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more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than 90%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attendance,</a:t>
            </a:r>
            <a:r>
              <a:rPr lang="en-US" sz="105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violating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which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deposit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money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5" dirty="0">
                <a:latin typeface="Times New Roman"/>
                <a:cs typeface="Times New Roman"/>
              </a:rPr>
              <a:t>would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be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ceased.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money</a:t>
            </a:r>
            <a:r>
              <a:rPr sz="1050" b="1" spc="5" dirty="0">
                <a:latin typeface="Times New Roman"/>
                <a:cs typeface="Times New Roman"/>
              </a:rPr>
              <a:t> would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be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returned back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after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successful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completion </a:t>
            </a:r>
            <a:r>
              <a:rPr sz="1050" b="1" dirty="0">
                <a:latin typeface="Times New Roman"/>
                <a:cs typeface="Times New Roman"/>
              </a:rPr>
              <a:t>of the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workshop.</a:t>
            </a:r>
            <a:endParaRPr sz="1050" dirty="0">
              <a:latin typeface="Times New Roman"/>
              <a:cs typeface="Times New Roman"/>
            </a:endParaRPr>
          </a:p>
          <a:p>
            <a:pPr marL="221615" indent="-171450">
              <a:lnSpc>
                <a:spcPct val="100000"/>
              </a:lnSpc>
              <a:buSzPct val="90476"/>
              <a:buFont typeface="Wingdings" panose="05000000000000000000" pitchFamily="2" charset="2"/>
              <a:buChar char="v"/>
              <a:tabLst>
                <a:tab pos="98425" algn="l"/>
              </a:tabLst>
            </a:pP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final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decision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on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any</a:t>
            </a:r>
            <a:r>
              <a:rPr sz="1050" b="1" spc="-5" dirty="0">
                <a:latin typeface="Times New Roman"/>
                <a:cs typeface="Times New Roman"/>
              </a:rPr>
              <a:t> issue</a:t>
            </a:r>
            <a:r>
              <a:rPr sz="1050" b="1" dirty="0">
                <a:latin typeface="Times New Roman"/>
                <a:cs typeface="Times New Roman"/>
              </a:rPr>
              <a:t> and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change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in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policy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spc="5" dirty="0">
                <a:latin typeface="Times New Roman"/>
                <a:cs typeface="Times New Roman"/>
              </a:rPr>
              <a:t>would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be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of GSBTM</a:t>
            </a:r>
            <a:r>
              <a:rPr sz="1050" b="1" spc="-3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and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Coordinator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of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N-BT-CBC,</a:t>
            </a:r>
            <a:r>
              <a:rPr sz="1050" b="1" spc="-3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CGBIBT,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Bardoli.</a:t>
            </a:r>
            <a:endParaRPr sz="1050" dirty="0">
              <a:latin typeface="Times New Roman"/>
              <a:cs typeface="Times New Roman"/>
            </a:endParaRPr>
          </a:p>
          <a:p>
            <a:pPr marL="222250" marR="43180" indent="-171450">
              <a:lnSpc>
                <a:spcPct val="100000"/>
              </a:lnSpc>
              <a:buSzPct val="90476"/>
              <a:buFont typeface="Wingdings" panose="05000000000000000000" pitchFamily="2" charset="2"/>
              <a:buChar char="v"/>
              <a:tabLst>
                <a:tab pos="98425" algn="l"/>
              </a:tabLst>
            </a:pPr>
            <a:r>
              <a:rPr sz="1050" b="1" spc="-5" dirty="0">
                <a:latin typeface="Times New Roman"/>
                <a:cs typeface="Times New Roman"/>
              </a:rPr>
              <a:t>If</a:t>
            </a:r>
            <a:r>
              <a:rPr sz="1050" b="1" spc="15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14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student</a:t>
            </a:r>
            <a:r>
              <a:rPr sz="1050" b="1" spc="13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attends</a:t>
            </a:r>
            <a:r>
              <a:rPr sz="1050" b="1" spc="15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12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entire</a:t>
            </a:r>
            <a:r>
              <a:rPr sz="1050" b="1" spc="13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program</a:t>
            </a:r>
            <a:r>
              <a:rPr sz="1050" b="1" spc="1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with</a:t>
            </a:r>
            <a:r>
              <a:rPr sz="1050" b="1" spc="150" dirty="0">
                <a:latin typeface="Times New Roman"/>
                <a:cs typeface="Times New Roman"/>
              </a:rPr>
              <a:t> </a:t>
            </a:r>
            <a:r>
              <a:rPr lang="en-US" sz="1050" b="1" spc="-5" dirty="0">
                <a:latin typeface="Times New Roman"/>
                <a:cs typeface="Times New Roman"/>
              </a:rPr>
              <a:t>80-</a:t>
            </a:r>
            <a:r>
              <a:rPr sz="1050" b="1" dirty="0">
                <a:latin typeface="Times New Roman"/>
                <a:cs typeface="Times New Roman"/>
              </a:rPr>
              <a:t>90</a:t>
            </a:r>
            <a:r>
              <a:rPr sz="1050" b="1" spc="140" dirty="0">
                <a:latin typeface="Times New Roman"/>
                <a:cs typeface="Times New Roman"/>
              </a:rPr>
              <a:t> </a:t>
            </a:r>
            <a:r>
              <a:rPr sz="1050" b="1" spc="5" dirty="0">
                <a:latin typeface="Times New Roman"/>
                <a:cs typeface="Times New Roman"/>
              </a:rPr>
              <a:t>%</a:t>
            </a:r>
            <a:r>
              <a:rPr sz="1050" b="1" spc="14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attendance,</a:t>
            </a:r>
            <a:r>
              <a:rPr sz="1050" b="1" spc="13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the</a:t>
            </a:r>
            <a:r>
              <a:rPr sz="1050" b="1" spc="15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deposit</a:t>
            </a:r>
            <a:r>
              <a:rPr sz="1050" b="1" spc="145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money</a:t>
            </a:r>
            <a:r>
              <a:rPr sz="1050" b="1" spc="13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would</a:t>
            </a:r>
            <a:r>
              <a:rPr sz="1050" b="1" spc="14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be</a:t>
            </a:r>
            <a:r>
              <a:rPr sz="1050" b="1" spc="14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returned</a:t>
            </a:r>
            <a:r>
              <a:rPr sz="1050" b="1" spc="14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back</a:t>
            </a:r>
            <a:r>
              <a:rPr sz="1050" b="1" spc="12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on</a:t>
            </a:r>
            <a:r>
              <a:rPr sz="1050" b="1" spc="15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15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last</a:t>
            </a:r>
            <a:r>
              <a:rPr sz="1050" b="1" spc="130" dirty="0">
                <a:latin typeface="Times New Roman"/>
                <a:cs typeface="Times New Roman"/>
              </a:rPr>
              <a:t> </a:t>
            </a:r>
            <a:r>
              <a:rPr lang="en-US" sz="1050" b="1" spc="-5" dirty="0">
                <a:latin typeface="Times New Roman"/>
                <a:cs typeface="Times New Roman"/>
              </a:rPr>
              <a:t>d</a:t>
            </a:r>
            <a:r>
              <a:rPr sz="1050" b="1" spc="-5" dirty="0">
                <a:latin typeface="Times New Roman"/>
                <a:cs typeface="Times New Roman"/>
              </a:rPr>
              <a:t>ay</a:t>
            </a:r>
            <a:r>
              <a:rPr sz="1050" b="1" spc="15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after</a:t>
            </a:r>
            <a:r>
              <a:rPr sz="1050" b="1" spc="15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the </a:t>
            </a:r>
            <a:r>
              <a:rPr sz="1050" b="1" spc="-24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valedictory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function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along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with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 </a:t>
            </a:r>
            <a:r>
              <a:rPr sz="1050" b="1" spc="-5" dirty="0">
                <a:latin typeface="Times New Roman"/>
                <a:cs typeface="Times New Roman"/>
              </a:rPr>
              <a:t>certificate</a:t>
            </a:r>
            <a:r>
              <a:rPr sz="1050" b="1" spc="-3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at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end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of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workshop.</a:t>
            </a:r>
            <a:endParaRPr sz="1050" dirty="0">
              <a:latin typeface="Times New Roman"/>
              <a:cs typeface="Times New Roman"/>
            </a:endParaRPr>
          </a:p>
          <a:p>
            <a:pPr marL="221615" indent="-171450">
              <a:lnSpc>
                <a:spcPct val="100000"/>
              </a:lnSpc>
              <a:buSzPct val="90476"/>
              <a:buFont typeface="Wingdings" panose="05000000000000000000" pitchFamily="2" charset="2"/>
              <a:buChar char="v"/>
              <a:tabLst>
                <a:tab pos="98425" algn="l"/>
              </a:tabLst>
            </a:pPr>
            <a:r>
              <a:rPr sz="1050" b="1" spc="5" dirty="0">
                <a:latin typeface="Times New Roman"/>
                <a:cs typeface="Times New Roman"/>
              </a:rPr>
              <a:t>C.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G.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Bhakta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Institute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of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Biotechnology,</a:t>
            </a:r>
            <a:r>
              <a:rPr sz="1050" b="1" spc="-3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Uka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Tarsadia</a:t>
            </a:r>
            <a:r>
              <a:rPr sz="1050" b="1" spc="-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University,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spc="5" dirty="0">
                <a:latin typeface="Times New Roman"/>
                <a:cs typeface="Times New Roman"/>
              </a:rPr>
              <a:t>would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be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the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center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for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this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-5" dirty="0">
                <a:latin typeface="Times New Roman"/>
                <a:cs typeface="Times New Roman"/>
              </a:rPr>
              <a:t>intensive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lang="en-US" sz="1050" b="1" spc="-10" dirty="0">
                <a:latin typeface="Times New Roman"/>
                <a:cs typeface="Times New Roman"/>
              </a:rPr>
              <a:t>c</a:t>
            </a:r>
            <a:r>
              <a:rPr sz="1050" b="1" dirty="0">
                <a:latin typeface="Times New Roman"/>
                <a:cs typeface="Times New Roman"/>
              </a:rPr>
              <a:t>rash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workshop.</a:t>
            </a:r>
            <a:endParaRPr sz="10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800" y="6360976"/>
            <a:ext cx="4953000" cy="407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Times New Roman"/>
                <a:cs typeface="Times New Roman"/>
              </a:rPr>
              <a:t>CO-ORDINATOR</a:t>
            </a:r>
            <a:r>
              <a:rPr lang="en-US" sz="800" b="1" spc="-5" dirty="0">
                <a:latin typeface="Times New Roman"/>
                <a:cs typeface="Times New Roman"/>
              </a:rPr>
              <a:t> (</a:t>
            </a:r>
            <a:r>
              <a:rPr sz="800" b="1" spc="-5" dirty="0">
                <a:latin typeface="Times New Roman"/>
                <a:cs typeface="Times New Roman"/>
              </a:rPr>
              <a:t>NBT-CBC</a:t>
            </a:r>
            <a:r>
              <a:rPr lang="en-US" sz="800" b="1" spc="-5" dirty="0">
                <a:latin typeface="Times New Roman"/>
                <a:cs typeface="Times New Roman"/>
              </a:rPr>
              <a:t>-UTU)</a:t>
            </a:r>
            <a:r>
              <a:rPr sz="800" b="1" spc="-5" dirty="0">
                <a:latin typeface="Times New Roman"/>
                <a:cs typeface="Times New Roman"/>
              </a:rPr>
              <a:t>:</a:t>
            </a:r>
            <a:r>
              <a:rPr sz="800" b="1" dirty="0">
                <a:latin typeface="Times New Roman"/>
                <a:cs typeface="Times New Roman"/>
              </a:rPr>
              <a:t> </a:t>
            </a:r>
            <a:r>
              <a:rPr sz="800" b="1" spc="-10" dirty="0">
                <a:latin typeface="Times New Roman"/>
                <a:cs typeface="Times New Roman"/>
              </a:rPr>
              <a:t>Dr.</a:t>
            </a:r>
            <a:r>
              <a:rPr sz="800" b="1" spc="2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Gopal</a:t>
            </a:r>
            <a:r>
              <a:rPr sz="800" b="1" spc="10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Jee</a:t>
            </a:r>
            <a:r>
              <a:rPr sz="800" b="1" spc="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Gopal-9558880617;</a:t>
            </a:r>
            <a:r>
              <a:rPr sz="800" b="1" spc="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8160245501,</a:t>
            </a:r>
            <a:r>
              <a:rPr sz="800" b="1" spc="1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E-Mail:</a:t>
            </a:r>
            <a:r>
              <a:rPr sz="800" b="1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  <a:hlinkClick r:id="rId2"/>
              </a:rPr>
              <a:t>gopal.jee@utu.ac.in</a:t>
            </a:r>
            <a:endParaRPr lang="en-US" sz="800" b="1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235" dirty="0">
                <a:latin typeface="Times New Roman"/>
                <a:cs typeface="Times New Roman"/>
              </a:rPr>
              <a:t> </a:t>
            </a:r>
            <a:endParaRPr lang="en-US" sz="800" b="1" spc="23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Times New Roman"/>
                <a:cs typeface="Times New Roman"/>
              </a:rPr>
              <a:t>WEBSITE</a:t>
            </a:r>
            <a:r>
              <a:rPr lang="en-US" sz="800" b="1" spc="25" dirty="0">
                <a:latin typeface="Times New Roman"/>
                <a:cs typeface="Times New Roman"/>
              </a:rPr>
              <a:t>S</a:t>
            </a:r>
            <a:r>
              <a:rPr sz="800" b="1" spc="21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  <a:hlinkClick r:id="rId3"/>
              </a:rPr>
              <a:t>www.btm.gujarat.gov.in</a:t>
            </a:r>
            <a:r>
              <a:rPr sz="800" b="1" spc="-10" dirty="0">
                <a:latin typeface="Times New Roman"/>
                <a:cs typeface="Times New Roman"/>
                <a:hlinkClick r:id="rId3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(GSBTM),</a:t>
            </a:r>
            <a:r>
              <a:rPr sz="800" b="1" dirty="0">
                <a:latin typeface="Times New Roman"/>
                <a:cs typeface="Times New Roman"/>
              </a:rPr>
              <a:t> </a:t>
            </a:r>
            <a:r>
              <a:rPr lang="en-IN" sz="800" b="1" dirty="0">
                <a:latin typeface="Times New Roman"/>
                <a:cs typeface="Times New Roman"/>
                <a:hlinkClick r:id="rId4"/>
              </a:rPr>
              <a:t>http://cgbibt.edu.in/nbtcbcutu.html</a:t>
            </a:r>
            <a:r>
              <a:rPr lang="en-IN" sz="800" b="1" dirty="0">
                <a:latin typeface="Times New Roman"/>
                <a:cs typeface="Times New Roman"/>
              </a:rPr>
              <a:t> (NBT-CBC-UTU unit</a:t>
            </a:r>
            <a:r>
              <a:rPr sz="800" b="1" dirty="0">
                <a:latin typeface="Times New Roman"/>
                <a:cs typeface="Times New Roman"/>
              </a:rPr>
              <a:t>)</a:t>
            </a:r>
            <a:endParaRPr sz="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1216</Words>
  <Application>Microsoft Office PowerPoint</Application>
  <PresentationFormat>On-screen Show (4:3)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Wingdings</vt:lpstr>
      <vt:lpstr>Office Theme</vt:lpstr>
      <vt:lpstr>PowerPoint Presentation</vt:lpstr>
      <vt:lpstr>APPLICATION FORM FOR TY BT CBC GSBTM CRASH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srivathsa nallan</cp:lastModifiedBy>
  <cp:revision>15</cp:revision>
  <dcterms:created xsi:type="dcterms:W3CDTF">2024-11-12T07:48:37Z</dcterms:created>
  <dcterms:modified xsi:type="dcterms:W3CDTF">2024-11-18T06:27:53Z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2023-12-07T00:00:00Z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2024-11-12T00:00:00Z</vt:filetime>
  </property>
</Properties>
</file>